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51" r:id="rId3"/>
    <p:sldId id="350" r:id="rId4"/>
    <p:sldId id="273" r:id="rId5"/>
    <p:sldId id="349" r:id="rId6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9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94" autoAdjust="0"/>
    <p:restoredTop sz="81176" autoAdjust="0"/>
  </p:normalViewPr>
  <p:slideViewPr>
    <p:cSldViewPr>
      <p:cViewPr varScale="1">
        <p:scale>
          <a:sx n="56" d="100"/>
          <a:sy n="56" d="100"/>
        </p:scale>
        <p:origin x="15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138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28BDA-53D2-4377-9EE3-69B9799EC0F4}" type="datetimeFigureOut">
              <a:rPr lang="en-GB" smtClean="0"/>
              <a:t>29.06.2017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D3BAE-ABAA-4634-AE23-A6EE8753F7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076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5D280-1BD8-4669-A8A1-2EF911E5A3FF}" type="datetimeFigureOut">
              <a:rPr lang="en-GB" smtClean="0"/>
              <a:t>29.06.2017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6C322-1FEC-4C25-9DF9-234F3C994B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067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322-1FEC-4C25-9DF9-234F3C994B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938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322-1FEC-4C25-9DF9-234F3C994B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945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322-1FEC-4C25-9DF9-234F3C994BC8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3128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322-1FEC-4C25-9DF9-234F3C994BC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998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322-1FEC-4C25-9DF9-234F3C994BC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323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6330" y="2130425"/>
            <a:ext cx="8103348" cy="14700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81496" y="4581128"/>
            <a:ext cx="8094959" cy="1665289"/>
          </a:xfrm>
        </p:spPr>
        <p:txBody>
          <a:bodyPr>
            <a:normAutofit/>
          </a:bodyPr>
          <a:lstStyle>
            <a:lvl1pPr marL="0" indent="0" algn="l">
              <a:buNone/>
              <a:defRPr sz="1230" baseline="0">
                <a:solidFill>
                  <a:schemeClr val="tx1"/>
                </a:solidFill>
                <a:latin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Name, Title</a:t>
            </a:r>
          </a:p>
          <a:p>
            <a:endParaRPr lang="en-GB" dirty="0"/>
          </a:p>
        </p:txBody>
      </p:sp>
      <p:pic>
        <p:nvPicPr>
          <p:cNvPr id="7" name="Picture 6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683568" y="371376"/>
            <a:ext cx="2968625" cy="1041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592" y="5445222"/>
            <a:ext cx="1522906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804" y="5445224"/>
            <a:ext cx="1522906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848" y="5445224"/>
            <a:ext cx="1522908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5445224"/>
            <a:ext cx="1522907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379" y="5445222"/>
            <a:ext cx="1522906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390" y="5445224"/>
            <a:ext cx="1530610" cy="10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5003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000" baseline="0">
                <a:latin typeface="Arial" pitchFamily="34" charset="0"/>
              </a:defRPr>
            </a:lvl1pPr>
          </a:lstStyle>
          <a:p>
            <a:r>
              <a:rPr lang="en-US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 lang="en-US" sz="18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800100" indent="-342900">
              <a:buFont typeface="+mj-lt"/>
              <a:buAutoNum type="alphaUcPeriod"/>
              <a:defRPr sz="1400" baseline="0">
                <a:latin typeface="Arial" pitchFamily="34" charset="0"/>
              </a:defRPr>
            </a:lvl2pPr>
            <a:lvl3pPr marL="1200150" indent="-285750">
              <a:buFontTx/>
              <a:buChar char="-"/>
              <a:defRPr sz="1400" baseline="0">
                <a:latin typeface="Arial" pitchFamily="34" charset="0"/>
              </a:defRPr>
            </a:lvl3pPr>
            <a:lvl4pPr marL="1543050" indent="-171450">
              <a:buFont typeface="Arial" pitchFamily="34" charset="0"/>
              <a:buChar char="•"/>
              <a:defRPr sz="1400" baseline="0">
                <a:latin typeface="Arial" pitchFamily="34" charset="0"/>
              </a:defRPr>
            </a:lvl4pPr>
            <a:lvl5pPr marL="2057400" indent="-228600">
              <a:buFont typeface="Wingdings" pitchFamily="2" charset="2"/>
              <a:buChar char="§"/>
              <a:defRPr sz="1400" baseline="0"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Section 1							Page #</a:t>
            </a:r>
          </a:p>
          <a:p>
            <a:pPr lvl="0"/>
            <a:r>
              <a:rPr lang="en-US" dirty="0" smtClean="0"/>
              <a:t>Section 2							Page #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Section 3							Page #</a:t>
            </a:r>
          </a:p>
          <a:p>
            <a:pPr lvl="1"/>
            <a:r>
              <a:rPr lang="en-US" dirty="0" smtClean="0"/>
              <a:t>Subsection							Page #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203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3862" y="1700808"/>
            <a:ext cx="8446610" cy="1224136"/>
          </a:xfrm>
        </p:spPr>
        <p:txBody>
          <a:bodyPr anchor="b" anchorCtr="0">
            <a:normAutofit/>
          </a:bodyPr>
          <a:lstStyle>
            <a:lvl1pPr algn="l">
              <a:defRPr sz="3000" b="0" i="0" cap="all" baseline="0">
                <a:solidFill>
                  <a:srgbClr val="359FD2"/>
                </a:solidFill>
                <a:latin typeface="Arial" pitchFamily="34" charset="0"/>
              </a:defRPr>
            </a:lvl1pPr>
          </a:lstStyle>
          <a:p>
            <a:r>
              <a:rPr lang="en-US" dirty="0" smtClean="0"/>
              <a:t>Section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78364" y="2906713"/>
            <a:ext cx="8442108" cy="378271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Section Subtitle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67544" y="2908166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347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000" baseline="0">
                <a:latin typeface="Arial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>
            <a:lvl1pPr>
              <a:defRPr sz="2000" baseline="0">
                <a:latin typeface="Arial" pitchFamily="34" charset="0"/>
              </a:defRPr>
            </a:lvl1pPr>
            <a:lvl2pPr marL="742950" indent="-285750">
              <a:buFont typeface="Wingdings" pitchFamily="2" charset="2"/>
              <a:buChar char="§"/>
              <a:defRPr sz="1800" baseline="0">
                <a:latin typeface="Arial" pitchFamily="34" charset="0"/>
              </a:defRPr>
            </a:lvl2pPr>
            <a:lvl3pPr marL="1200150" indent="-285750">
              <a:buFontTx/>
              <a:buChar char="-"/>
              <a:defRPr sz="1500" baseline="0">
                <a:latin typeface="Arial" pitchFamily="34" charset="0"/>
              </a:defRPr>
            </a:lvl3pPr>
            <a:lvl4pPr marL="1543050" indent="-171450">
              <a:buFont typeface="Arial" pitchFamily="34" charset="0"/>
              <a:buChar char="•"/>
              <a:defRPr sz="1200" baseline="0">
                <a:latin typeface="Arial" pitchFamily="34" charset="0"/>
              </a:defRPr>
            </a:lvl4pPr>
            <a:lvl5pPr marL="2057400" indent="-228600">
              <a:buFont typeface="Wingdings" pitchFamily="2" charset="2"/>
              <a:buChar char="§"/>
              <a:defRPr sz="1100" baseline="0"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Place your text here</a:t>
            </a:r>
          </a:p>
          <a:p>
            <a:pPr lvl="1"/>
            <a:r>
              <a:rPr lang="en-US" dirty="0" smtClean="0"/>
              <a:t>Second level text</a:t>
            </a:r>
          </a:p>
          <a:p>
            <a:pPr lvl="2"/>
            <a:r>
              <a:rPr lang="en-US" dirty="0" smtClean="0"/>
              <a:t>Third level text</a:t>
            </a:r>
          </a:p>
          <a:p>
            <a:pPr lvl="3"/>
            <a:r>
              <a:rPr lang="en-US" dirty="0" smtClean="0"/>
              <a:t>Fourth level text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61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000" baseline="0">
                <a:latin typeface="Arial" pitchFamily="34" charset="0"/>
              </a:defRPr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051720" y="1189826"/>
            <a:ext cx="6635080" cy="4936337"/>
          </a:xfrm>
        </p:spPr>
        <p:txBody>
          <a:bodyPr>
            <a:normAutofit/>
          </a:bodyPr>
          <a:lstStyle>
            <a:lvl1pPr>
              <a:defRPr sz="1600" baseline="0">
                <a:latin typeface="Arial" pitchFamily="34" charset="0"/>
              </a:defRPr>
            </a:lvl1pPr>
            <a:lvl2pPr marL="742950" indent="-285750">
              <a:buFont typeface="Wingdings" pitchFamily="2" charset="2"/>
              <a:buChar char="§"/>
              <a:defRPr sz="1400" baseline="0">
                <a:latin typeface="Arial" pitchFamily="34" charset="0"/>
              </a:defRPr>
            </a:lvl2pPr>
            <a:lvl3pPr marL="1200150" indent="-285750">
              <a:buFontTx/>
              <a:buChar char="-"/>
              <a:defRPr sz="1200" baseline="0">
                <a:latin typeface="Arial" pitchFamily="34" charset="0"/>
              </a:defRPr>
            </a:lvl3pPr>
            <a:lvl4pPr marL="1543050" indent="-171450">
              <a:buFont typeface="Arial" pitchFamily="34" charset="0"/>
              <a:buChar char="•"/>
              <a:defRPr sz="1000" baseline="0">
                <a:latin typeface="Arial" pitchFamily="34" charset="0"/>
              </a:defRPr>
            </a:lvl4pPr>
            <a:lvl5pPr marL="2057400" indent="-228600">
              <a:buFont typeface="Wingdings" pitchFamily="2" charset="2"/>
              <a:buChar char="§"/>
              <a:defRPr sz="1000" baseline="0"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Place your text here</a:t>
            </a:r>
          </a:p>
          <a:p>
            <a:pPr lvl="1"/>
            <a:r>
              <a:rPr lang="en-US" dirty="0" smtClean="0"/>
              <a:t>Second level text</a:t>
            </a:r>
          </a:p>
          <a:p>
            <a:pPr lvl="2"/>
            <a:r>
              <a:rPr lang="en-US" dirty="0" smtClean="0"/>
              <a:t>Third level text</a:t>
            </a:r>
          </a:p>
          <a:p>
            <a:pPr lvl="3"/>
            <a:r>
              <a:rPr lang="en-US" dirty="0" smtClean="0"/>
              <a:t>Fourth level text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71753" y="1196752"/>
            <a:ext cx="1363943" cy="493633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 b="0" i="1" baseline="0">
                <a:latin typeface="Arial" pitchFamily="34" charset="0"/>
              </a:defRPr>
            </a:lvl1pPr>
            <a:lvl2pPr marL="742950" indent="-285750">
              <a:buFont typeface="Wingdings" pitchFamily="2" charset="2"/>
              <a:buChar char="§"/>
              <a:defRPr sz="1400" baseline="0">
                <a:latin typeface="Arial" pitchFamily="34" charset="0"/>
              </a:defRPr>
            </a:lvl2pPr>
            <a:lvl3pPr marL="1200150" indent="-285750">
              <a:buFontTx/>
              <a:buChar char="-"/>
              <a:defRPr sz="1200" baseline="0">
                <a:latin typeface="Arial" pitchFamily="34" charset="0"/>
              </a:defRPr>
            </a:lvl3pPr>
            <a:lvl4pPr marL="1543050" indent="-171450">
              <a:buFont typeface="Arial" pitchFamily="34" charset="0"/>
              <a:buChar char="•"/>
              <a:defRPr sz="1000" baseline="0">
                <a:latin typeface="Arial" pitchFamily="34" charset="0"/>
              </a:defRPr>
            </a:lvl4pPr>
            <a:lvl5pPr marL="2057400" indent="-228600">
              <a:buFont typeface="Wingdings" pitchFamily="2" charset="2"/>
              <a:buChar char="§"/>
              <a:defRPr sz="1000" baseline="0">
                <a:latin typeface="Arial" pitchFamily="34" charset="0"/>
              </a:defRPr>
            </a:lvl5pPr>
          </a:lstStyle>
          <a:p>
            <a:pPr lvl="0"/>
            <a:r>
              <a:rPr lang="en-US" dirty="0" smtClean="0"/>
              <a:t>Place your text here</a:t>
            </a:r>
          </a:p>
        </p:txBody>
      </p:sp>
      <p:pic>
        <p:nvPicPr>
          <p:cNvPr id="11" name="Pictur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88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47574" y="802905"/>
            <a:ext cx="8228882" cy="409087"/>
          </a:xfrm>
        </p:spPr>
        <p:txBody>
          <a:bodyPr anchor="b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574038"/>
            <a:ext cx="1378496" cy="455212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 i="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Add comments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2051720" y="1588036"/>
            <a:ext cx="6624736" cy="360040"/>
          </a:xfrm>
          <a:solidFill>
            <a:srgbClr val="0C9BE2"/>
          </a:solidFill>
        </p:spPr>
        <p:txBody>
          <a:bodyPr anchor="ctr" anchorCtr="0">
            <a:normAutofit/>
          </a:bodyPr>
          <a:lstStyle>
            <a:lvl1pPr marL="0" indent="0">
              <a:buNone/>
              <a:defRPr sz="1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51720" y="2060848"/>
            <a:ext cx="6635081" cy="4065315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defRPr lang="en-GB" sz="16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376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816"/>
            <a:ext cx="4040188" cy="360000"/>
          </a:xfrm>
          <a:solidFill>
            <a:srgbClr val="0C9BE2"/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>
              <a:buNone/>
              <a:defRPr lang="en-US" sz="1400" b="1" baseline="0" smtClean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281339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defRPr lang="en-GB" sz="16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12816"/>
            <a:ext cx="4041775" cy="360000"/>
          </a:xfrm>
          <a:solidFill>
            <a:srgbClr val="0C9BE2"/>
          </a:solidFill>
        </p:spPr>
        <p:txBody>
          <a:bodyPr vert="horz" lIns="91440" tIns="45720" rIns="91440" bIns="45720" rtlCol="0" anchor="ctr" anchorCtr="0">
            <a:normAutofit/>
          </a:bodyPr>
          <a:lstStyle>
            <a:lvl1pPr marL="342900" indent="-342900">
              <a:buFontTx/>
              <a:buNone/>
              <a:defRPr lang="en-US" sz="1400" b="1" baseline="0" smtClean="0">
                <a:solidFill>
                  <a:schemeClr val="bg1"/>
                </a:solidFill>
              </a:defRPr>
            </a:lvl1pPr>
          </a:lstStyle>
          <a:p>
            <a:pPr marL="0" lvl="0" indent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defRPr lang="en-US" sz="1600" kern="1200" baseline="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defRPr lang="en-GB" sz="16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67544" y="849951"/>
            <a:ext cx="8208912" cy="360040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02525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000" baseline="0"/>
            </a:lvl1pPr>
          </a:lstStyle>
          <a:p>
            <a:r>
              <a:rPr lang="en-US" dirty="0" smtClean="0"/>
              <a:t>Contact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2060848"/>
            <a:ext cx="4038600" cy="4065315"/>
          </a:xfrm>
        </p:spPr>
        <p:txBody>
          <a:bodyPr/>
          <a:lstStyle>
            <a:lvl1pPr marL="0" indent="0">
              <a:buNone/>
              <a:defRPr sz="14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Add contact details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2060848"/>
            <a:ext cx="4038600" cy="40653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Add contact details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67544" y="777720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71753" y="6360368"/>
            <a:ext cx="148717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26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05272" y="1969963"/>
            <a:ext cx="4042792" cy="562074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lang="en-US" dirty="0" smtClean="0"/>
              <a:t>Contact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05272" y="2532037"/>
            <a:ext cx="4038600" cy="3417243"/>
          </a:xfrm>
        </p:spPr>
        <p:txBody>
          <a:bodyPr/>
          <a:lstStyle>
            <a:lvl1pPr marL="0" indent="0">
              <a:buNone/>
              <a:defRPr sz="14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Add contact details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/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467544" y="404664"/>
            <a:ext cx="2968625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78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0C179-9F06-40D0-93EA-8FF612BB07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64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1" r:id="rId3"/>
    <p:sldLayoutId id="2147483650" r:id="rId4"/>
    <p:sldLayoutId id="2147483660" r:id="rId5"/>
    <p:sldLayoutId id="2147483661" r:id="rId6"/>
    <p:sldLayoutId id="2147483653" r:id="rId7"/>
    <p:sldLayoutId id="2147483652" r:id="rId8"/>
    <p:sldLayoutId id="2147483663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baseline="0">
          <a:solidFill>
            <a:schemeClr val="tx1"/>
          </a:solidFill>
          <a:latin typeface="Aria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‒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Promoting good conduct in insurance distribution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1800" dirty="0" smtClean="0"/>
              <a:t>Olivier Fliche,</a:t>
            </a:r>
            <a:r>
              <a:rPr lang="en-GB" sz="1800" b="1" dirty="0" smtClean="0"/>
              <a:t> </a:t>
            </a:r>
            <a:r>
              <a:rPr lang="en-GB" sz="1800" dirty="0" smtClean="0"/>
              <a:t>Chair</a:t>
            </a:r>
            <a:r>
              <a:rPr lang="en-GB" sz="1800" dirty="0"/>
              <a:t> </a:t>
            </a:r>
            <a:r>
              <a:rPr lang="en-GB" sz="1800" dirty="0" smtClean="0"/>
              <a:t>of IAIS Market Conduct Working Group</a:t>
            </a:r>
          </a:p>
          <a:p>
            <a:r>
              <a:rPr lang="en-GB" sz="1800" dirty="0" smtClean="0"/>
              <a:t>Old Windsor, 30 June 2017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922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Conduct of business supervision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Helps to promote trust and confidence in insurance markets</a:t>
            </a:r>
          </a:p>
          <a:p>
            <a:pPr lvl="1"/>
            <a:r>
              <a:rPr lang="en-GB" sz="2200" dirty="0" smtClean="0"/>
              <a:t>Enhances good conduct</a:t>
            </a:r>
          </a:p>
          <a:p>
            <a:pPr lvl="1"/>
            <a:r>
              <a:rPr lang="en-GB" sz="2200" dirty="0" smtClean="0"/>
              <a:t>Contributes towards other supervisory objectives, </a:t>
            </a:r>
            <a:r>
              <a:rPr lang="en-GB" sz="2200" dirty="0" err="1" smtClean="0"/>
              <a:t>eg</a:t>
            </a:r>
            <a:r>
              <a:rPr lang="en-GB" sz="2200" dirty="0" smtClean="0"/>
              <a:t> </a:t>
            </a:r>
            <a:r>
              <a:rPr lang="en-GB" sz="2200" smtClean="0"/>
              <a:t>financial stability</a:t>
            </a:r>
          </a:p>
          <a:p>
            <a:pPr lvl="1"/>
            <a:r>
              <a:rPr lang="en-GB" sz="2200" smtClean="0"/>
              <a:t>Intermediaries </a:t>
            </a:r>
            <a:r>
              <a:rPr lang="en-GB" sz="2200" dirty="0" smtClean="0"/>
              <a:t>have a key role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91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 smtClean="0"/>
              <a:t>Diversity in insurance distribution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Different types of insurance intermediaries, products, customers</a:t>
            </a:r>
          </a:p>
          <a:p>
            <a:r>
              <a:rPr lang="en-GB" sz="2400" dirty="0" smtClean="0"/>
              <a:t>Diversity of intermediation markets</a:t>
            </a:r>
          </a:p>
          <a:p>
            <a:r>
              <a:rPr lang="en-GB" sz="2400" dirty="0" smtClean="0"/>
              <a:t>Different degrees of involvement of insurers and intermediaries in the distribution model</a:t>
            </a:r>
          </a:p>
          <a:p>
            <a:r>
              <a:rPr lang="en-GB" sz="2400" dirty="0" smtClean="0"/>
              <a:t>Emergence of new distribution channels</a:t>
            </a:r>
          </a:p>
          <a:p>
            <a:endParaRPr lang="en-GB" sz="2200" dirty="0" smtClean="0"/>
          </a:p>
          <a:p>
            <a:pPr marL="0" indent="0">
              <a:buNone/>
            </a:pPr>
            <a:endParaRPr lang="en-GB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41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for supervisors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Application of proportionality principle</a:t>
            </a:r>
          </a:p>
          <a:p>
            <a:r>
              <a:rPr lang="en-GB" sz="2400" dirty="0"/>
              <a:t>R</a:t>
            </a:r>
            <a:r>
              <a:rPr lang="en-GB" sz="2400" dirty="0" smtClean="0"/>
              <a:t>ecognising inter-relationships </a:t>
            </a:r>
            <a:r>
              <a:rPr lang="en-GB" sz="2400" dirty="0"/>
              <a:t>between insurer, intermediary and customer</a:t>
            </a:r>
          </a:p>
          <a:p>
            <a:r>
              <a:rPr lang="en-GB" sz="2400" dirty="0" smtClean="0"/>
              <a:t>Non face-to face intermediation</a:t>
            </a:r>
          </a:p>
          <a:p>
            <a:r>
              <a:rPr lang="en-GB" sz="2400" dirty="0"/>
              <a:t>Encouraging innovation without increasing risks to consumers</a:t>
            </a:r>
          </a:p>
          <a:p>
            <a:r>
              <a:rPr lang="en-GB" sz="2400" dirty="0" smtClean="0"/>
              <a:t>Promoting good conduct in distribution that ensures customers </a:t>
            </a:r>
            <a:r>
              <a:rPr lang="en-GB" sz="2400" dirty="0"/>
              <a:t>receive an appropriate level of protection regardless of the distribution </a:t>
            </a:r>
            <a:r>
              <a:rPr lang="en-GB" sz="2400" dirty="0" smtClean="0"/>
              <a:t>channel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47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IAIS current/recent work on distribution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2016 Application Paper on Supervising the Conduct of Intermediaries</a:t>
            </a:r>
          </a:p>
          <a:p>
            <a:r>
              <a:rPr lang="en-GB" sz="2400" dirty="0" smtClean="0">
                <a:effectLst/>
              </a:rPr>
              <a:t>2017 updating of ICPs 18 (Intermediaries) and 19 (Conduct of Business)</a:t>
            </a:r>
            <a:r>
              <a:rPr lang="en-GB" sz="2400" dirty="0" smtClean="0"/>
              <a:t> – 60 day public consultation commencing 30 June</a:t>
            </a:r>
          </a:p>
          <a:p>
            <a:r>
              <a:rPr lang="en-GB" sz="2400" dirty="0" smtClean="0"/>
              <a:t>Current work on Issues Paper on the increasing use of digital technology in insurance and its impact on fair consumer outcomes and conduct of business supervision</a:t>
            </a:r>
            <a:endParaRPr lang="en-GB" sz="240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C179-9F06-40D0-93EA-8FF612BB075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18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3900</TotalTime>
  <Words>203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Promoting good conduct in insurance distribution</vt:lpstr>
      <vt:lpstr>Conduct of business supervision</vt:lpstr>
      <vt:lpstr>Diversity in insurance distribution</vt:lpstr>
      <vt:lpstr>Challenges for supervisors</vt:lpstr>
      <vt:lpstr>IAIS current/recent work on distribution</vt:lpstr>
    </vt:vector>
  </TitlesOfParts>
  <Company>Bank for International Settlements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Aubel, Anna</dc:creator>
  <cp:lastModifiedBy>Hogge, Stephen</cp:lastModifiedBy>
  <cp:revision>154</cp:revision>
  <cp:lastPrinted>2016-01-14T10:26:48Z</cp:lastPrinted>
  <dcterms:created xsi:type="dcterms:W3CDTF">2013-10-24T09:50:26Z</dcterms:created>
  <dcterms:modified xsi:type="dcterms:W3CDTF">2017-06-29T17:03:53Z</dcterms:modified>
</cp:coreProperties>
</file>