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4" r:id="rId5"/>
    <p:sldMasterId id="2147483676" r:id="rId6"/>
  </p:sldMasterIdLst>
  <p:notesMasterIdLst>
    <p:notesMasterId r:id="rId20"/>
  </p:notesMasterIdLst>
  <p:handoutMasterIdLst>
    <p:handoutMasterId r:id="rId21"/>
  </p:handoutMasterIdLst>
  <p:sldIdLst>
    <p:sldId id="352" r:id="rId7"/>
    <p:sldId id="362" r:id="rId8"/>
    <p:sldId id="359" r:id="rId9"/>
    <p:sldId id="365" r:id="rId10"/>
    <p:sldId id="369" r:id="rId11"/>
    <p:sldId id="353" r:id="rId12"/>
    <p:sldId id="360" r:id="rId13"/>
    <p:sldId id="354" r:id="rId14"/>
    <p:sldId id="370" r:id="rId15"/>
    <p:sldId id="371" r:id="rId16"/>
    <p:sldId id="373" r:id="rId17"/>
    <p:sldId id="357" r:id="rId18"/>
    <p:sldId id="356" r:id="rId19"/>
  </p:sldIdLst>
  <p:sldSz cx="9144000" cy="6858000" type="screen4x3"/>
  <p:notesSz cx="6811963" cy="9942513"/>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4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megawa, Yukiko" initials="KY" lastIdx="3" clrIdx="0">
    <p:extLst>
      <p:ext uri="{19B8F6BF-5375-455C-9EA6-DF929625EA0E}">
        <p15:presenceInfo xmlns:p15="http://schemas.microsoft.com/office/powerpoint/2012/main" userId="Kamegawa, Yukik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6" autoAdjust="0"/>
    <p:restoredTop sz="89922" autoAdjust="0"/>
  </p:normalViewPr>
  <p:slideViewPr>
    <p:cSldViewPr>
      <p:cViewPr varScale="1">
        <p:scale>
          <a:sx n="50" d="100"/>
          <a:sy n="50" d="100"/>
        </p:scale>
        <p:origin x="1301"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85" d="100"/>
          <a:sy n="85" d="100"/>
        </p:scale>
        <p:origin x="-3138" y="-90"/>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2750" cy="496888"/>
          </a:xfrm>
          <a:prstGeom prst="rect">
            <a:avLst/>
          </a:prstGeom>
        </p:spPr>
        <p:txBody>
          <a:bodyPr vert="horz" lIns="91595" tIns="45798" rIns="91595" bIns="45798"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57625" y="0"/>
            <a:ext cx="2952750" cy="496888"/>
          </a:xfrm>
          <a:prstGeom prst="rect">
            <a:avLst/>
          </a:prstGeom>
        </p:spPr>
        <p:txBody>
          <a:bodyPr vert="horz" lIns="91595" tIns="45798" rIns="91595" bIns="45798" rtlCol="0"/>
          <a:lstStyle>
            <a:lvl1pPr algn="r" eaLnBrk="1" fontAlgn="auto" hangingPunct="1">
              <a:spcBef>
                <a:spcPts val="0"/>
              </a:spcBef>
              <a:spcAft>
                <a:spcPts val="0"/>
              </a:spcAft>
              <a:defRPr sz="1200">
                <a:latin typeface="+mn-lt"/>
                <a:cs typeface="+mn-cs"/>
              </a:defRPr>
            </a:lvl1pPr>
          </a:lstStyle>
          <a:p>
            <a:pPr>
              <a:defRPr/>
            </a:pPr>
            <a:fld id="{550ACC5C-EFF8-4DEB-ACEE-6E83C11A51E5}" type="datetimeFigureOut">
              <a:rPr lang="en-GB"/>
              <a:pPr>
                <a:defRPr/>
              </a:pPr>
              <a:t>30.10.2017</a:t>
            </a:fld>
            <a:endParaRPr lang="en-GB"/>
          </a:p>
        </p:txBody>
      </p:sp>
      <p:sp>
        <p:nvSpPr>
          <p:cNvPr id="4" name="Footer Placeholder 3"/>
          <p:cNvSpPr>
            <a:spLocks noGrp="1"/>
          </p:cNvSpPr>
          <p:nvPr>
            <p:ph type="ftr" sz="quarter" idx="2"/>
          </p:nvPr>
        </p:nvSpPr>
        <p:spPr>
          <a:xfrm>
            <a:off x="0" y="9444038"/>
            <a:ext cx="2952750" cy="496887"/>
          </a:xfrm>
          <a:prstGeom prst="rect">
            <a:avLst/>
          </a:prstGeom>
        </p:spPr>
        <p:txBody>
          <a:bodyPr vert="horz" lIns="91595" tIns="45798" rIns="91595" bIns="45798"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57625" y="9444038"/>
            <a:ext cx="2952750" cy="496887"/>
          </a:xfrm>
          <a:prstGeom prst="rect">
            <a:avLst/>
          </a:prstGeom>
        </p:spPr>
        <p:txBody>
          <a:bodyPr vert="horz" wrap="square" lIns="91595" tIns="45798" rIns="91595" bIns="45798" numCol="1" anchor="b" anchorCtr="0" compatLnSpc="1">
            <a:prstTxWarp prst="textNoShape">
              <a:avLst/>
            </a:prstTxWarp>
          </a:bodyPr>
          <a:lstStyle>
            <a:lvl1pPr algn="r" eaLnBrk="1" hangingPunct="1">
              <a:defRPr sz="1200"/>
            </a:lvl1pPr>
          </a:lstStyle>
          <a:p>
            <a:pPr>
              <a:defRPr/>
            </a:pPr>
            <a:fld id="{692F4B7F-B623-4570-9247-80210E346B2A}" type="slidenum">
              <a:rPr lang="en-GB" altLang="en-US"/>
              <a:pPr>
                <a:defRPr/>
              </a:pPr>
              <a:t>‹#›</a:t>
            </a:fld>
            <a:endParaRPr lang="en-GB" altLang="en-US"/>
          </a:p>
        </p:txBody>
      </p:sp>
    </p:spTree>
    <p:extLst>
      <p:ext uri="{BB962C8B-B14F-4D97-AF65-F5344CB8AC3E}">
        <p14:creationId xmlns:p14="http://schemas.microsoft.com/office/powerpoint/2010/main" val="1237602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2750" cy="496888"/>
          </a:xfrm>
          <a:prstGeom prst="rect">
            <a:avLst/>
          </a:prstGeom>
        </p:spPr>
        <p:txBody>
          <a:bodyPr vert="horz" lIns="91595" tIns="45798" rIns="91595" bIns="45798"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7625" y="0"/>
            <a:ext cx="2952750" cy="496888"/>
          </a:xfrm>
          <a:prstGeom prst="rect">
            <a:avLst/>
          </a:prstGeom>
        </p:spPr>
        <p:txBody>
          <a:bodyPr vert="horz" lIns="91595" tIns="45798" rIns="91595" bIns="45798" rtlCol="0"/>
          <a:lstStyle>
            <a:lvl1pPr algn="r" eaLnBrk="1" fontAlgn="auto" hangingPunct="1">
              <a:spcBef>
                <a:spcPts val="0"/>
              </a:spcBef>
              <a:spcAft>
                <a:spcPts val="0"/>
              </a:spcAft>
              <a:defRPr sz="1200">
                <a:latin typeface="+mn-lt"/>
                <a:cs typeface="+mn-cs"/>
              </a:defRPr>
            </a:lvl1pPr>
          </a:lstStyle>
          <a:p>
            <a:pPr>
              <a:defRPr/>
            </a:pPr>
            <a:fld id="{18A8562B-2EF0-4130-8064-D8B2E7F86AB8}" type="datetimeFigureOut">
              <a:rPr lang="en-GB"/>
              <a:pPr>
                <a:defRPr/>
              </a:pPr>
              <a:t>30.10.2017</a:t>
            </a:fld>
            <a:endParaRPr lang="en-GB"/>
          </a:p>
        </p:txBody>
      </p:sp>
      <p:sp>
        <p:nvSpPr>
          <p:cNvPr id="4" name="Slide Image Placeholder 3"/>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595" tIns="45798" rIns="91595" bIns="45798" rtlCol="0" anchor="ctr"/>
          <a:lstStyle/>
          <a:p>
            <a:pPr lvl="0"/>
            <a:endParaRPr lang="en-GB" noProof="0"/>
          </a:p>
        </p:txBody>
      </p:sp>
      <p:sp>
        <p:nvSpPr>
          <p:cNvPr id="5" name="Notes Placeholder 4"/>
          <p:cNvSpPr>
            <a:spLocks noGrp="1"/>
          </p:cNvSpPr>
          <p:nvPr>
            <p:ph type="body" sz="quarter" idx="3"/>
          </p:nvPr>
        </p:nvSpPr>
        <p:spPr>
          <a:xfrm>
            <a:off x="681038" y="4722813"/>
            <a:ext cx="5449887" cy="4473575"/>
          </a:xfrm>
          <a:prstGeom prst="rect">
            <a:avLst/>
          </a:prstGeom>
        </p:spPr>
        <p:txBody>
          <a:bodyPr vert="horz" lIns="91595" tIns="45798" rIns="91595" bIns="4579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4038"/>
            <a:ext cx="2952750" cy="496887"/>
          </a:xfrm>
          <a:prstGeom prst="rect">
            <a:avLst/>
          </a:prstGeom>
        </p:spPr>
        <p:txBody>
          <a:bodyPr vert="horz" lIns="91595" tIns="45798" rIns="91595" bIns="45798"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7625" y="9444038"/>
            <a:ext cx="2952750" cy="496887"/>
          </a:xfrm>
          <a:prstGeom prst="rect">
            <a:avLst/>
          </a:prstGeom>
        </p:spPr>
        <p:txBody>
          <a:bodyPr vert="horz" wrap="square" lIns="91595" tIns="45798" rIns="91595" bIns="45798" numCol="1" anchor="b" anchorCtr="0" compatLnSpc="1">
            <a:prstTxWarp prst="textNoShape">
              <a:avLst/>
            </a:prstTxWarp>
          </a:bodyPr>
          <a:lstStyle>
            <a:lvl1pPr algn="r" eaLnBrk="1" hangingPunct="1">
              <a:defRPr sz="1200"/>
            </a:lvl1pPr>
          </a:lstStyle>
          <a:p>
            <a:pPr>
              <a:defRPr/>
            </a:pPr>
            <a:fld id="{F14DCB54-33CF-4FD2-8449-7278056B2118}" type="slidenum">
              <a:rPr lang="en-GB" altLang="en-US"/>
              <a:pPr>
                <a:defRPr/>
              </a:pPr>
              <a:t>‹#›</a:t>
            </a:fld>
            <a:endParaRPr lang="en-GB" altLang="en-US"/>
          </a:p>
        </p:txBody>
      </p:sp>
    </p:spTree>
    <p:extLst>
      <p:ext uri="{BB962C8B-B14F-4D97-AF65-F5344CB8AC3E}">
        <p14:creationId xmlns:p14="http://schemas.microsoft.com/office/powerpoint/2010/main" val="2451876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I have a pleasure to provide you with an update on the activities of the Financial Stability and Technical Committee (FSTC). </a:t>
            </a:r>
            <a:endParaRPr lang="en-GB" sz="1200" kern="1200" dirty="0" smtClean="0">
              <a:solidFill>
                <a:schemeClr val="tx1"/>
              </a:solidFill>
              <a:effectLst/>
              <a:latin typeface="+mn-lt"/>
              <a:ea typeface="+mn-ea"/>
              <a:cs typeface="+mn-cs"/>
            </a:endParaRPr>
          </a:p>
          <a:p>
            <a:pPr eaLnBrk="1" hangingPunct="1">
              <a:spcBef>
                <a:spcPct val="0"/>
              </a:spcBef>
            </a:pPr>
            <a:endParaRPr lang="en-US" alt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4588" indent="-228600">
              <a:spcBef>
                <a:spcPct val="30000"/>
              </a:spcBef>
              <a:defRPr sz="1200">
                <a:solidFill>
                  <a:schemeClr val="tx1"/>
                </a:solidFill>
                <a:latin typeface="Calibri" panose="020F0502020204030204" pitchFamily="34" charset="0"/>
              </a:defRPr>
            </a:lvl3pPr>
            <a:lvl4pPr marL="1601788" indent="-228600">
              <a:spcBef>
                <a:spcPct val="30000"/>
              </a:spcBef>
              <a:defRPr sz="1200">
                <a:solidFill>
                  <a:schemeClr val="tx1"/>
                </a:solidFill>
                <a:latin typeface="Calibri" panose="020F0502020204030204" pitchFamily="34" charset="0"/>
              </a:defRPr>
            </a:lvl4pPr>
            <a:lvl5pPr marL="2060575" indent="-228600">
              <a:spcBef>
                <a:spcPct val="30000"/>
              </a:spcBef>
              <a:defRPr sz="1200">
                <a:solidFill>
                  <a:schemeClr val="tx1"/>
                </a:solidFill>
                <a:latin typeface="Calibri" panose="020F0502020204030204" pitchFamily="34" charset="0"/>
              </a:defRPr>
            </a:lvl5pPr>
            <a:lvl6pPr marL="2517775" indent="-228600" eaLnBrk="0" fontAlgn="base" hangingPunct="0">
              <a:spcBef>
                <a:spcPct val="30000"/>
              </a:spcBef>
              <a:spcAft>
                <a:spcPct val="0"/>
              </a:spcAft>
              <a:defRPr sz="1200">
                <a:solidFill>
                  <a:schemeClr val="tx1"/>
                </a:solidFill>
                <a:latin typeface="Calibri" panose="020F0502020204030204" pitchFamily="34" charset="0"/>
              </a:defRPr>
            </a:lvl6pPr>
            <a:lvl7pPr marL="2974975" indent="-228600" eaLnBrk="0" fontAlgn="base" hangingPunct="0">
              <a:spcBef>
                <a:spcPct val="30000"/>
              </a:spcBef>
              <a:spcAft>
                <a:spcPct val="0"/>
              </a:spcAft>
              <a:defRPr sz="1200">
                <a:solidFill>
                  <a:schemeClr val="tx1"/>
                </a:solidFill>
                <a:latin typeface="Calibri" panose="020F0502020204030204" pitchFamily="34" charset="0"/>
              </a:defRPr>
            </a:lvl7pPr>
            <a:lvl8pPr marL="3432175" indent="-228600" eaLnBrk="0" fontAlgn="base" hangingPunct="0">
              <a:spcBef>
                <a:spcPct val="30000"/>
              </a:spcBef>
              <a:spcAft>
                <a:spcPct val="0"/>
              </a:spcAft>
              <a:defRPr sz="1200">
                <a:solidFill>
                  <a:schemeClr val="tx1"/>
                </a:solidFill>
                <a:latin typeface="Calibri" panose="020F0502020204030204" pitchFamily="34" charset="0"/>
              </a:defRPr>
            </a:lvl8pPr>
            <a:lvl9pPr marL="3889375"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A9F4EA-D24F-45ED-966B-8B865F5F9239}" type="slidenum">
              <a:rPr lang="en-GB" altLang="en-US" smtClean="0">
                <a:solidFill>
                  <a:srgbClr val="000000"/>
                </a:solidFill>
              </a:rPr>
              <a:pPr>
                <a:spcBef>
                  <a:spcPct val="0"/>
                </a:spcBef>
              </a:pPr>
              <a:t>1</a:t>
            </a:fld>
            <a:endParaRPr lang="en-GB" altLang="en-US" smtClean="0">
              <a:solidFill>
                <a:srgbClr val="000000"/>
              </a:solidFill>
            </a:endParaRPr>
          </a:p>
        </p:txBody>
      </p:sp>
    </p:spTree>
    <p:extLst>
      <p:ext uri="{BB962C8B-B14F-4D97-AF65-F5344CB8AC3E}">
        <p14:creationId xmlns:p14="http://schemas.microsoft.com/office/powerpoint/2010/main" val="3942922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number of Volunteer Groups participating in field testing has increased steadily since 2015.</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2015 Field Testing – 34 Field Testing Volunteer Groups and their supervisors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2016 Field Testing – 41 Volunteer Groups and their supervisors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2017 Field Testing – 50 Volunteer Groups and their supervisors</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Volunteer Groups are headquartered in a wide range of countries across North America, Europe, Africa and Asia. As previously mentioned, field testing is open to </a:t>
            </a: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all potential IAIGs and other interested groups that may not meet the definition of an IAIG.</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As of today, all field testing submissions have been received by the IAIS. The Field Testing Analysis Team met for 7.5 days in October to begin analysis of the data received. The FTAT will continue to meet monthly until February.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10</a:t>
            </a:fld>
            <a:endParaRPr lang="en-GB" altLang="en-US"/>
          </a:p>
        </p:txBody>
      </p:sp>
    </p:spTree>
    <p:extLst>
      <p:ext uri="{BB962C8B-B14F-4D97-AF65-F5344CB8AC3E}">
        <p14:creationId xmlns:p14="http://schemas.microsoft.com/office/powerpoint/2010/main" val="2546180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This slide sets out the path towards ICS Version 2.0. 2018 Field Testing will be launched in the second quarter of 2018 with data due in third quarter. In mid-2018, the IAIS will publish a comprehensive </a:t>
            </a:r>
            <a:r>
              <a:rPr lang="en-US" sz="1200" kern="1200" dirty="0" err="1" smtClean="0">
                <a:solidFill>
                  <a:schemeClr val="tx1"/>
                </a:solidFill>
                <a:effectLst/>
                <a:latin typeface="+mn-lt"/>
                <a:ea typeface="+mn-ea"/>
                <a:cs typeface="+mn-cs"/>
              </a:rPr>
              <a:t>ComFrame</a:t>
            </a:r>
            <a:r>
              <a:rPr lang="en-US" sz="1200" kern="1200" dirty="0" smtClean="0">
                <a:solidFill>
                  <a:schemeClr val="tx1"/>
                </a:solidFill>
                <a:effectLst/>
                <a:latin typeface="+mn-lt"/>
                <a:ea typeface="+mn-ea"/>
                <a:cs typeface="+mn-cs"/>
              </a:rPr>
              <a:t> consultation, which includes ICS Version 2.0. Comments on the consultation will be due in late-2018. 2019 Field Testing will be launched late in the first quarter or early in the second quarter of 2019 with data due early in the third quarter. Finally, at the 2019 IAIS Annual General Meeting, </a:t>
            </a:r>
            <a:r>
              <a:rPr lang="en-US" sz="1200" kern="1200" dirty="0" err="1" smtClean="0">
                <a:solidFill>
                  <a:schemeClr val="tx1"/>
                </a:solidFill>
                <a:effectLst/>
                <a:latin typeface="+mn-lt"/>
                <a:ea typeface="+mn-ea"/>
                <a:cs typeface="+mn-cs"/>
              </a:rPr>
              <a:t>ComFrame</a:t>
            </a:r>
            <a:r>
              <a:rPr lang="en-US" sz="1200" kern="1200" dirty="0" smtClean="0">
                <a:solidFill>
                  <a:schemeClr val="tx1"/>
                </a:solidFill>
                <a:effectLst/>
                <a:latin typeface="+mn-lt"/>
                <a:ea typeface="+mn-ea"/>
                <a:cs typeface="+mn-cs"/>
              </a:rPr>
              <a:t>, including ICS Version 2.0 will be adopted.</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436C322-1FEC-4C25-9DF9-234F3C994BC8}" type="slidenum">
              <a:rPr lang="en-GB" smtClean="0"/>
              <a:t>11</a:t>
            </a:fld>
            <a:endParaRPr lang="en-GB"/>
          </a:p>
        </p:txBody>
      </p:sp>
    </p:spTree>
    <p:extLst>
      <p:ext uri="{BB962C8B-B14F-4D97-AF65-F5344CB8AC3E}">
        <p14:creationId xmlns:p14="http://schemas.microsoft.com/office/powerpoint/2010/main" val="3543453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7000"/>
              </a:lnSpc>
              <a:spcBef>
                <a:spcPct val="30000"/>
              </a:spcBef>
              <a:spcAft>
                <a:spcPts val="6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Earlier this week, the FSTC approved and the </a:t>
            </a:r>
            <a:r>
              <a:rPr kumimoji="0" lang="en-US" sz="1200" b="0" i="0" u="none" strike="noStrike" kern="1200" cap="none" spc="0" normalizeH="0" baseline="0" noProof="0" dirty="0" err="1"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ExCo</a:t>
            </a: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adopted the Application Paper on Group Corporate Governance, which was subject of public consultation earlier this year. </a:t>
            </a:r>
          </a:p>
          <a:p>
            <a:pPr marL="0" marR="0" lvl="0" indent="0" algn="just" defTabSz="914400" rtl="0" eaLnBrk="0" fontAlgn="base" latinLnBrk="0" hangingPunct="0">
              <a:lnSpc>
                <a:spcPct val="107000"/>
              </a:lnSpc>
              <a:spcBef>
                <a:spcPct val="30000"/>
              </a:spcBef>
              <a:spcAft>
                <a:spcPts val="60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30000"/>
              </a:spcBef>
              <a:spcAft>
                <a:spcPts val="6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This application paper is a follow-up to the IAIS Issues Paper on Group Corporate Governance, Impact on Control Functions published in October 2014.</a:t>
            </a:r>
          </a:p>
          <a:p>
            <a:pPr marL="0" marR="0" lvl="0" indent="0" algn="just" defTabSz="914400" rtl="0" eaLnBrk="0" fontAlgn="base" latinLnBrk="0" hangingPunct="0">
              <a:lnSpc>
                <a:spcPct val="107000"/>
              </a:lnSpc>
              <a:spcBef>
                <a:spcPct val="30000"/>
              </a:spcBef>
              <a:spcAft>
                <a:spcPts val="60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30000"/>
              </a:spcBef>
              <a:spcAft>
                <a:spcPts val="6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paper aims at providing good practices for supervisors in supervision of insurance groups and insurance entities belonging to the group. We tried to reflect the fact that groups can be organized in more centralize or more decentralized way, and provide more specific practices, where possible. </a:t>
            </a:r>
          </a:p>
          <a:p>
            <a:pPr marL="0" marR="0" lvl="0" indent="0" algn="just" defTabSz="914400" rtl="0" eaLnBrk="0" fontAlgn="base" latinLnBrk="0" hangingPunct="0">
              <a:lnSpc>
                <a:spcPct val="107000"/>
              </a:lnSpc>
              <a:spcBef>
                <a:spcPct val="30000"/>
              </a:spcBef>
              <a:spcAft>
                <a:spcPts val="60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30000"/>
              </a:spcBef>
              <a:spcAft>
                <a:spcPts val="6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 just want to highlight that this paper applies to supervision of all insurance groups, not only to IAIGs, even though it may be of particular use in case of more complex structures with cross-border activities.</a:t>
            </a:r>
            <a:endParaRPr kumimoji="0" lang="en-GB" sz="12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12</a:t>
            </a:fld>
            <a:endParaRPr lang="en-GB" altLang="en-US"/>
          </a:p>
        </p:txBody>
      </p:sp>
    </p:spTree>
    <p:extLst>
      <p:ext uri="{BB962C8B-B14F-4D97-AF65-F5344CB8AC3E}">
        <p14:creationId xmlns:p14="http://schemas.microsoft.com/office/powerpoint/2010/main" val="13568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 October 2017, the IAIS presented to the FSB the results of the outcome of the 2017 G-SII Exercise based on the Five-phase approach to the G-SII assessment process:</a:t>
            </a:r>
          </a:p>
          <a:p>
            <a:pPr lvl="0"/>
            <a:r>
              <a:rPr lang="en-US" sz="1200" kern="1200" dirty="0" smtClean="0">
                <a:solidFill>
                  <a:schemeClr val="tx1"/>
                </a:solidFill>
                <a:effectLst/>
                <a:latin typeface="+mn-lt"/>
                <a:ea typeface="+mn-ea"/>
                <a:cs typeface="+mn-cs"/>
              </a:rPr>
              <a:t>Phases I and II – quantitative components;</a:t>
            </a:r>
            <a:endParaRPr lang="en-GB"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Phases III and IV – qualitative and qualitative elements, incl. engagement with prospective G-SII;</a:t>
            </a:r>
            <a:endParaRPr lang="en-GB"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Phase V – combination of Phases I through IV to produce an overall assessment.</a:t>
            </a:r>
          </a:p>
          <a:p>
            <a:pPr lvl="0"/>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FSB is expected to communicate the results of their decision in the next couple of weeks.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addition to the process outlined in the 2016 Methodology, in February 2017 the IAIS presented to the FSB its Systemic Risk Assessment and Policy </a:t>
            </a:r>
            <a:r>
              <a:rPr lang="en-GB" sz="1200" kern="1200" dirty="0" err="1" smtClean="0">
                <a:solidFill>
                  <a:schemeClr val="tx1"/>
                </a:solidFill>
                <a:effectLst/>
                <a:latin typeface="+mn-lt"/>
                <a:ea typeface="+mn-ea"/>
                <a:cs typeface="+mn-cs"/>
              </a:rPr>
              <a:t>Workplan</a:t>
            </a:r>
            <a:r>
              <a:rPr lang="en-GB" sz="1200" kern="1200" dirty="0" smtClean="0">
                <a:solidFill>
                  <a:schemeClr val="tx1"/>
                </a:solidFill>
                <a:effectLst/>
                <a:latin typeface="+mn-lt"/>
                <a:ea typeface="+mn-ea"/>
                <a:cs typeface="+mn-cs"/>
              </a:rPr>
              <a:t>, in which the IAIS agreed: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To proceed in developing an activities-based approach to the assessment of systemic risk in insurance, to improve consistency in systemic risk assessment and to improve the G-SII Assessment Methodology, including issues around disclosure and transparency as well as other elements for improvements that have been identified, as part of the next scheduled full three-year review that concludes in 2019;</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To collect data in 2017, 2018 and 2019 from Participating Insurers, use it for analysis as described in the 2016 Assessment Methodology and issue a recommendation to the FSB.</a:t>
            </a:r>
          </a:p>
          <a:p>
            <a:pPr marL="0" lvl="0" indent="0">
              <a:buFont typeface="Arial" panose="020B0604020202020204" pitchFamily="34" charset="0"/>
              <a:buNone/>
            </a:pP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2018 G-SII Exercise will continue building upon the current Methodology and will support the developments as described in the aforementioned </a:t>
            </a:r>
            <a:r>
              <a:rPr lang="en-US" sz="1200" kern="1200" dirty="0" err="1" smtClean="0">
                <a:solidFill>
                  <a:schemeClr val="tx1"/>
                </a:solidFill>
                <a:effectLst/>
                <a:latin typeface="+mn-lt"/>
                <a:ea typeface="+mn-ea"/>
                <a:cs typeface="+mn-cs"/>
              </a:rPr>
              <a:t>Workplan</a:t>
            </a: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13</a:t>
            </a:fld>
            <a:endParaRPr lang="en-GB" altLang="en-US"/>
          </a:p>
        </p:txBody>
      </p:sp>
    </p:spTree>
    <p:extLst>
      <p:ext uri="{BB962C8B-B14F-4D97-AF65-F5344CB8AC3E}">
        <p14:creationId xmlns:p14="http://schemas.microsoft.com/office/powerpoint/2010/main" val="2950402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000" dirty="0" smtClean="0">
                <a:effectLst/>
                <a:latin typeface="Arial" panose="020B0604020202020204" pitchFamily="34" charset="0"/>
                <a:ea typeface="Calibri" panose="020F0502020204030204" pitchFamily="34" charset="0"/>
                <a:cs typeface="Times New Roman" panose="02020603050405020304" pitchFamily="18" charset="0"/>
              </a:rPr>
              <a:t>In 2017, the FSTC worked mainly on the following issues:</a:t>
            </a:r>
            <a:endParaRPr lang="en-GB"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n-GB" sz="1000" dirty="0" smtClean="0">
                <a:effectLst/>
                <a:latin typeface="Arial" panose="020B0604020202020204" pitchFamily="34" charset="0"/>
                <a:ea typeface="Calibri" panose="020F0502020204030204" pitchFamily="34" charset="0"/>
                <a:cs typeface="Times New Roman" panose="02020603050405020304" pitchFamily="18" charset="0"/>
              </a:rPr>
              <a:t>Revision of Insurance Core Principles (ICPs) and development of </a:t>
            </a:r>
            <a:r>
              <a:rPr lang="en-GB" sz="10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GB" sz="1000" dirty="0" smtClean="0">
                <a:effectLst/>
                <a:latin typeface="Arial" panose="020B0604020202020204" pitchFamily="34" charset="0"/>
                <a:ea typeface="Calibri" panose="020F0502020204030204" pitchFamily="34" charset="0"/>
                <a:cs typeface="Times New Roman" panose="02020603050405020304" pitchFamily="18" charset="0"/>
              </a:rPr>
              <a:t> and supporting material</a:t>
            </a:r>
            <a:endParaRPr lang="en-GB"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43865" algn="l"/>
              </a:tabLst>
            </a:pPr>
            <a:r>
              <a:rPr lang="en-GB" sz="1000" dirty="0" smtClean="0">
                <a:effectLst/>
                <a:latin typeface="Arial" panose="020B0604020202020204" pitchFamily="34" charset="0"/>
                <a:ea typeface="Calibri" panose="020F0502020204030204" pitchFamily="34" charset="0"/>
                <a:cs typeface="Times New Roman" panose="02020603050405020304" pitchFamily="18" charset="0"/>
              </a:rPr>
              <a:t>Development of risk-based global insurance capital standard (ICS), which is part of </a:t>
            </a:r>
            <a:r>
              <a:rPr lang="en-GB" sz="10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GB" sz="1000" dirty="0" smtClean="0">
                <a:effectLst/>
                <a:latin typeface="Arial" panose="020B0604020202020204" pitchFamily="34" charset="0"/>
                <a:ea typeface="Calibri" panose="020F0502020204030204" pitchFamily="34" charset="0"/>
                <a:cs typeface="Times New Roman" panose="02020603050405020304" pitchFamily="18" charset="0"/>
              </a:rPr>
              <a:t>, but because it is for the time being subject to a separate timeline, we will discuss it separately.  </a:t>
            </a:r>
            <a:endParaRPr lang="en-GB"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n-GB" sz="1000" dirty="0" smtClean="0">
                <a:effectLst/>
                <a:latin typeface="Arial" panose="020B0604020202020204" pitchFamily="34" charset="0"/>
                <a:ea typeface="Calibri" panose="020F0502020204030204" pitchFamily="34" charset="0"/>
                <a:cs typeface="Times New Roman" panose="02020603050405020304" pitchFamily="18" charset="0"/>
              </a:rPr>
              <a:t>Assessment of global systemically important insurer (G-SII) </a:t>
            </a:r>
          </a:p>
          <a:p>
            <a:pPr marL="0" lvl="0" indent="0" algn="just">
              <a:lnSpc>
                <a:spcPct val="107000"/>
              </a:lnSpc>
              <a:spcAft>
                <a:spcPts val="800"/>
              </a:spcAft>
              <a:buFont typeface="Symbol" panose="05050102010706020507" pitchFamily="18" charset="2"/>
              <a:buNone/>
              <a:tabLst>
                <a:tab pos="457200" algn="l"/>
              </a:tabLst>
            </a:pPr>
            <a:endParaRPr lang="en-GB" sz="1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smtClean="0">
                <a:effectLst/>
                <a:latin typeface="Arial" panose="020B0604020202020204" pitchFamily="34" charset="0"/>
                <a:ea typeface="Calibri" panose="020F0502020204030204" pitchFamily="34" charset="0"/>
              </a:rPr>
              <a:t>I want to highlight that all those activities feed into the IAIS mission, which is to promote effective and globally consistent supervision of the insurance industry in order to develop and maintain fair, safe and stable insurance markets for the benefit and protection of policyholders; as well as to contribute to global financial stability. With those activities, which I will talk about, we contribute to the Association’s mission and help achieve the objectives related to its particular elements.</a:t>
            </a:r>
            <a:endParaRPr lang="en-US" sz="1000" dirty="0" smtClean="0">
              <a:solidFill>
                <a:prstClr val="black"/>
              </a:solidFill>
              <a:latin typeface="Arial" panose="020B0604020202020204" pitchFamily="34" charset="0"/>
              <a:ea typeface="MS Mincho"/>
              <a:cs typeface="Arial" panose="020B0604020202020204" pitchFamily="34" charset="0"/>
            </a:endParaRPr>
          </a:p>
        </p:txBody>
      </p:sp>
      <p:sp>
        <p:nvSpPr>
          <p:cNvPr id="4" name="Slide Number Placeholder 3"/>
          <p:cNvSpPr>
            <a:spLocks noGrp="1"/>
          </p:cNvSpPr>
          <p:nvPr>
            <p:ph type="sldNum" sz="quarter" idx="10"/>
          </p:nvPr>
        </p:nvSpPr>
        <p:spPr/>
        <p:txBody>
          <a:bodyPr/>
          <a:lstStyle/>
          <a:p>
            <a:fld id="{7436C322-1FEC-4C25-9DF9-234F3C994BC8}" type="slidenum">
              <a:rPr lang="en-GB" smtClean="0"/>
              <a:t>2</a:t>
            </a:fld>
            <a:endParaRPr lang="en-GB"/>
          </a:p>
        </p:txBody>
      </p:sp>
    </p:spTree>
    <p:extLst>
      <p:ext uri="{BB962C8B-B14F-4D97-AF65-F5344CB8AC3E}">
        <p14:creationId xmlns:p14="http://schemas.microsoft.com/office/powerpoint/2010/main" val="2025516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Arial" panose="020B0604020202020204" pitchFamily="34" charset="0"/>
              </a:rPr>
              <a:t>Before I start presenting the work done on ICPs, I want to clarify that these were three types of ICPs we were working on this week, in terms of decision taken at the end of the process:</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US" sz="1200" dirty="0" smtClean="0">
                <a:effectLst/>
                <a:latin typeface="Arial" panose="020B0604020202020204" pitchFamily="34" charset="0"/>
                <a:ea typeface="Calibri" panose="020F0502020204030204" pitchFamily="34" charset="0"/>
                <a:cs typeface="Arial" panose="020B0604020202020204" pitchFamily="34" charset="0"/>
              </a:rPr>
              <a:t>Some revised ICPs were adopted by the General Meeting, which means that the process of revision for those ICPs is over. There are ICPs 13, 18 and 19.</a:t>
            </a:r>
            <a:endParaRPr lang="en-GB" sz="12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US" sz="1200" dirty="0" smtClean="0">
                <a:effectLst/>
                <a:latin typeface="Arial" panose="020B0604020202020204" pitchFamily="34" charset="0"/>
                <a:ea typeface="Calibri" panose="020F0502020204030204" pitchFamily="34" charset="0"/>
                <a:cs typeface="Arial" panose="020B0604020202020204" pitchFamily="34" charset="0"/>
              </a:rPr>
              <a:t>Some ICPs were endorsed by the Executive Committee as revised drafts and will be posted on the IAIS website as drafts for information purposes only. Those will be presented to the General Meeting for adoption at the end of 2019. This group includes revised ICP Introduction and Assessment Methodology, ICPs 1, 2, 3, 9, 10, 12 and 25. </a:t>
            </a:r>
            <a:endParaRPr lang="en-GB" sz="12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US" sz="1200" dirty="0" smtClean="0">
                <a:effectLst/>
                <a:latin typeface="Arial" panose="020B0604020202020204" pitchFamily="34" charset="0"/>
                <a:ea typeface="Calibri" panose="020F0502020204030204" pitchFamily="34" charset="0"/>
                <a:cs typeface="Arial" panose="020B0604020202020204" pitchFamily="34" charset="0"/>
              </a:rPr>
              <a:t>Several ICPs were adopted for public consultation, which will start next week: ICP 8, 15 and 16.</a:t>
            </a:r>
            <a:endParaRPr lang="en-GB" sz="1200" dirty="0" smtClean="0">
              <a:effectLst/>
              <a:latin typeface="Arial" panose="020B060402020202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endParaRPr lang="en-US" sz="1200" dirty="0" smtClean="0">
              <a:effectLst/>
              <a:latin typeface="Arial" panose="020B0604020202020204" pitchFamily="34" charset="0"/>
              <a:ea typeface="Calibri" panose="020F0502020204030204" pitchFamily="34" charset="0"/>
              <a:cs typeface="Arial" panose="020B0604020202020204" pitchFamily="34" charset="0"/>
            </a:endParaRPr>
          </a:p>
          <a:p>
            <a:pPr marL="0"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Arial" panose="020B0604020202020204" pitchFamily="34" charset="0"/>
              </a:rPr>
              <a:t>I will provide you with some details during my presentation, but please also note that three public calls will be held in November to discuss the revisions of ICPs. Please check the IAIS website for details. </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0"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Arial" panose="020B0604020202020204" pitchFamily="34" charset="0"/>
              </a:rPr>
              <a:t>Now, let me present revised ICPs. In late 2016 the IAIS formed a Reinsurance Task Force (</a:t>
            </a:r>
            <a:r>
              <a:rPr lang="en-US" sz="1200" dirty="0" err="1" smtClean="0">
                <a:effectLst/>
                <a:latin typeface="Arial" panose="020B0604020202020204" pitchFamily="34" charset="0"/>
                <a:ea typeface="Calibri" panose="020F0502020204030204" pitchFamily="34" charset="0"/>
                <a:cs typeface="Arial" panose="020B0604020202020204" pitchFamily="34" charset="0"/>
              </a:rPr>
              <a:t>ReTF</a:t>
            </a:r>
            <a:r>
              <a:rPr lang="en-US" sz="1200" dirty="0" smtClean="0">
                <a:effectLst/>
                <a:latin typeface="Arial" panose="020B0604020202020204" pitchFamily="34" charset="0"/>
                <a:ea typeface="Calibri" panose="020F0502020204030204" pitchFamily="34" charset="0"/>
                <a:cs typeface="Arial" panose="020B0604020202020204" pitchFamily="34" charset="0"/>
              </a:rPr>
              <a:t>) to undertake a review of ICP 13, the ICP on Reinsurance and Other Forms of Risk Transfer.  The </a:t>
            </a:r>
            <a:r>
              <a:rPr lang="en-US" sz="1200" dirty="0" err="1" smtClean="0">
                <a:effectLst/>
                <a:latin typeface="Arial" panose="020B0604020202020204" pitchFamily="34" charset="0"/>
                <a:ea typeface="Calibri" panose="020F0502020204030204" pitchFamily="34" charset="0"/>
                <a:cs typeface="Arial" panose="020B0604020202020204" pitchFamily="34" charset="0"/>
              </a:rPr>
              <a:t>ReTF</a:t>
            </a:r>
            <a:r>
              <a:rPr lang="en-US" sz="1200" dirty="0" smtClean="0">
                <a:effectLst/>
                <a:latin typeface="Arial" panose="020B0604020202020204" pitchFamily="34" charset="0"/>
                <a:ea typeface="Calibri" panose="020F0502020204030204" pitchFamily="34" charset="0"/>
                <a:cs typeface="Arial" panose="020B0604020202020204" pitchFamily="34" charset="0"/>
              </a:rPr>
              <a:t> has been chaired by Marcelo </a:t>
            </a:r>
            <a:r>
              <a:rPr lang="en-US" sz="1200" dirty="0" err="1" smtClean="0">
                <a:effectLst/>
                <a:latin typeface="Arial" panose="020B0604020202020204" pitchFamily="34" charset="0"/>
                <a:ea typeface="Calibri" panose="020F0502020204030204" pitchFamily="34" charset="0"/>
                <a:cs typeface="Arial" panose="020B0604020202020204" pitchFamily="34" charset="0"/>
              </a:rPr>
              <a:t>Ramella</a:t>
            </a:r>
            <a:r>
              <a:rPr lang="en-US" sz="1200" dirty="0" smtClean="0">
                <a:effectLst/>
                <a:latin typeface="Arial" panose="020B0604020202020204" pitchFamily="34" charset="0"/>
                <a:ea typeface="Calibri" panose="020F0502020204030204" pitchFamily="34" charset="0"/>
                <a:cs typeface="Arial" panose="020B0604020202020204" pitchFamily="34" charset="0"/>
              </a:rPr>
              <a:t> of Bermuda</a:t>
            </a: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a:t>
            </a:r>
          </a:p>
          <a:p>
            <a:pPr marL="0" algn="just">
              <a:lnSpc>
                <a:spcPct val="107000"/>
              </a:lnSpc>
              <a:spcAft>
                <a:spcPts val="800"/>
              </a:spcAft>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The mandate of the </a:t>
            </a:r>
            <a:r>
              <a:rPr lang="en-GB" sz="1200" dirty="0" err="1" smtClean="0">
                <a:effectLst/>
                <a:latin typeface="Arial" panose="020B0604020202020204" pitchFamily="34" charset="0"/>
                <a:ea typeface="Times New Roman" panose="02020603050405020304" pitchFamily="18" charset="0"/>
                <a:cs typeface="Times New Roman" panose="02020603050405020304" pitchFamily="18" charset="0"/>
              </a:rPr>
              <a:t>ReTF</a:t>
            </a: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 was to review the findings of the Self-Assessment and Peer Review (or SAPR) on ICP 13 and propose amendments to the Principle.  The review also allowed for developments in the market since the last iteration.</a:t>
            </a:r>
          </a:p>
          <a:p>
            <a:pPr marL="0" algn="just">
              <a:lnSpc>
                <a:spcPct val="107000"/>
              </a:lnSpc>
              <a:spcAft>
                <a:spcPts val="800"/>
              </a:spcAft>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Over June and July this year the revised draft was put out for public consultation. Comments were reviewed and the draft has modifications focussed primarily on – </a:t>
            </a:r>
          </a:p>
          <a:p>
            <a:pPr marL="342900" lvl="0" indent="-342900" algn="just">
              <a:lnSpc>
                <a:spcPct val="107000"/>
              </a:lnSpc>
              <a:spcAft>
                <a:spcPts val="800"/>
              </a:spcAft>
              <a:buFont typeface="Symbol" panose="05050102010706020507" pitchFamily="18" charset="2"/>
              <a:buChar char=""/>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Tightening of the language in particular clarifying the relationship between reinsurance programmes and business strategy</a:t>
            </a:r>
          </a:p>
          <a:p>
            <a:pPr marL="342900" lvl="0" indent="-342900" algn="just">
              <a:lnSpc>
                <a:spcPct val="107000"/>
              </a:lnSpc>
              <a:spcAft>
                <a:spcPts val="800"/>
              </a:spcAft>
              <a:buFont typeface="Symbol" panose="05050102010706020507" pitchFamily="18" charset="2"/>
              <a:buChar char=""/>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Increasing focus on risk management systems and controls</a:t>
            </a:r>
          </a:p>
          <a:p>
            <a:pPr marL="342900" lvl="0" indent="-342900" algn="just">
              <a:lnSpc>
                <a:spcPct val="107000"/>
              </a:lnSpc>
              <a:spcAft>
                <a:spcPts val="800"/>
              </a:spcAft>
              <a:buFont typeface="Symbol" panose="05050102010706020507" pitchFamily="18" charset="2"/>
              <a:buChar char=""/>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Greater alignment with other ICPs and addressing supervisory recognition matters in light changes to ICP 25 (Supervisory Cooperation and Coordination)</a:t>
            </a:r>
          </a:p>
          <a:p>
            <a:pPr marL="342900" lvl="0" indent="-342900" algn="just">
              <a:lnSpc>
                <a:spcPct val="107000"/>
              </a:lnSpc>
              <a:spcAft>
                <a:spcPts val="800"/>
              </a:spcAft>
              <a:buFont typeface="Symbol" panose="05050102010706020507" pitchFamily="18" charset="2"/>
              <a:buChar char=""/>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Developments in markets in particular consideration of micro- and macro- prudential risks from reinsurance localisation was allowed for in additional guidance</a:t>
            </a:r>
          </a:p>
          <a:p>
            <a:pPr marL="342900" lvl="0" indent="-342900" algn="just">
              <a:lnSpc>
                <a:spcPct val="107000"/>
              </a:lnSpc>
              <a:spcAft>
                <a:spcPts val="800"/>
              </a:spcAft>
              <a:buFont typeface="Symbol" panose="05050102010706020507" pitchFamily="18" charset="2"/>
              <a:buChar char=""/>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In risk transfer to capital markets, better differentiating matters that are of concern to ceding parties and ceding parties’ supervisors from those that are of concern to assuming parties and assuming parties’ supervisors</a:t>
            </a:r>
          </a:p>
          <a:p>
            <a:pPr marL="342900" lvl="0" indent="-342900" algn="just">
              <a:lnSpc>
                <a:spcPct val="107000"/>
              </a:lnSpc>
              <a:spcAft>
                <a:spcPts val="800"/>
              </a:spcAft>
              <a:buFont typeface="Symbol" panose="05050102010706020507" pitchFamily="18" charset="2"/>
              <a:buChar char=""/>
            </a:pP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Between August and October, the </a:t>
            </a:r>
            <a:r>
              <a:rPr lang="en-GB" sz="1200" dirty="0" err="1" smtClean="0">
                <a:effectLst/>
                <a:latin typeface="Arial" panose="020B0604020202020204" pitchFamily="34" charset="0"/>
                <a:ea typeface="Times New Roman" panose="02020603050405020304" pitchFamily="18" charset="0"/>
                <a:cs typeface="Times New Roman" panose="02020603050405020304" pitchFamily="18" charset="0"/>
              </a:rPr>
              <a:t>ReTF</a:t>
            </a:r>
            <a:r>
              <a:rPr lang="en-GB" sz="1200" dirty="0" smtClean="0">
                <a:effectLst/>
                <a:latin typeface="Arial" panose="020B0604020202020204" pitchFamily="34" charset="0"/>
                <a:ea typeface="Times New Roman" panose="02020603050405020304" pitchFamily="18" charset="0"/>
                <a:cs typeface="Times New Roman" panose="02020603050405020304" pitchFamily="18" charset="0"/>
              </a:rPr>
              <a:t> discussed and resolved all the comments received through the consultation process and a revised draft was circulated among SMRTF and FSTC members for a final round of comments.</a:t>
            </a: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3</a:t>
            </a:fld>
            <a:endParaRPr lang="en-GB" altLang="en-US"/>
          </a:p>
        </p:txBody>
      </p:sp>
    </p:spTree>
    <p:extLst>
      <p:ext uri="{BB962C8B-B14F-4D97-AF65-F5344CB8AC3E}">
        <p14:creationId xmlns:p14="http://schemas.microsoft.com/office/powerpoint/2010/main" val="2914938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ICP 19 applies to conduct of business by insurers and intermediaries; ICP 18 deals with other aspects of the supervision of intermediaries.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Market Conduct Working Group was tasked with updating these ICPs, and in doing so has taken into account market developments, supervisory developments, the results of a self-assessment and peer review of IAIS members on these ICPs.  The review also takes into account work in producing recent Application and Issues Papers on Conduct of Business Supervision, Conduct of Business Risk and Supervising the Conduct of Intermediaries.</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updated ICPs underwent a public consultation in July &amp; August 2017.</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review and updating added or strengthened material in particular in the following areas: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800"/>
              </a:spcAft>
              <a:buFont typeface="Symbol" panose="05050102010706020507" pitchFamily="18" charset="2"/>
              <a:buChar char=""/>
            </a:pPr>
            <a:r>
              <a:rPr lang="en-US" sz="1200" dirty="0" smtClean="0">
                <a:effectLst/>
                <a:latin typeface="Arial" panose="020B0604020202020204" pitchFamily="34" charset="0"/>
                <a:ea typeface="Times New Roman" panose="02020603050405020304" pitchFamily="18" charset="0"/>
                <a:cs typeface="Arial" panose="020B0604020202020204" pitchFamily="34" charset="0"/>
              </a:rPr>
              <a:t>The respective responsibilities between insurers and intermediaries in insurance distribution</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800"/>
              </a:spcAft>
              <a:buFont typeface="Symbol" panose="05050102010706020507" pitchFamily="18" charset="2"/>
              <a:buChar char=""/>
            </a:pPr>
            <a:r>
              <a:rPr lang="en-US" sz="1200" dirty="0" smtClean="0">
                <a:effectLst/>
                <a:latin typeface="Arial" panose="020B0604020202020204" pitchFamily="34" charset="0"/>
                <a:ea typeface="Times New Roman" panose="02020603050405020304" pitchFamily="18" charset="0"/>
                <a:cs typeface="Arial" panose="020B0604020202020204" pitchFamily="34" charset="0"/>
              </a:rPr>
              <a:t>Insurers’ use of intermediaries for processes other than pure insurance distribution</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800"/>
              </a:spcAft>
              <a:buFont typeface="Symbol" panose="05050102010706020507" pitchFamily="18" charset="2"/>
              <a:buChar char=""/>
            </a:pPr>
            <a:r>
              <a:rPr lang="en-US" sz="1200" dirty="0" smtClean="0">
                <a:effectLst/>
                <a:latin typeface="Arial" panose="020B0604020202020204" pitchFamily="34" charset="0"/>
                <a:ea typeface="Times New Roman" panose="02020603050405020304" pitchFamily="18" charset="0"/>
                <a:cs typeface="Arial" panose="020B0604020202020204" pitchFamily="34" charset="0"/>
              </a:rPr>
              <a:t>Taking into account the increasing use of new business models and distributions channels, in particular involving the increasing use of digital technology</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800"/>
              </a:spcAft>
              <a:buFont typeface="Symbol" panose="05050102010706020507" pitchFamily="18" charset="2"/>
              <a:buChar char=""/>
            </a:pPr>
            <a:r>
              <a:rPr lang="en-US" sz="1200" dirty="0" smtClean="0">
                <a:effectLst/>
                <a:latin typeface="Arial" panose="020B0604020202020204" pitchFamily="34" charset="0"/>
                <a:ea typeface="Times New Roman" panose="02020603050405020304" pitchFamily="18" charset="0"/>
                <a:cs typeface="Arial" panose="020B0604020202020204" pitchFamily="34" charset="0"/>
              </a:rPr>
              <a:t>The importance of communication and cooperation between different supervisors</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800"/>
              </a:spcAft>
              <a:buFont typeface="Symbol" panose="05050102010706020507" pitchFamily="18" charset="2"/>
              <a:buChar char=""/>
            </a:pPr>
            <a:r>
              <a:rPr lang="en-US" sz="1200" dirty="0" smtClean="0">
                <a:effectLst/>
                <a:latin typeface="Arial" panose="020B0604020202020204" pitchFamily="34" charset="0"/>
                <a:ea typeface="Times New Roman" panose="02020603050405020304" pitchFamily="18" charset="0"/>
                <a:cs typeface="Arial" panose="020B0604020202020204" pitchFamily="34" charset="0"/>
              </a:rPr>
              <a:t>How information on customers is used by insurers and intermediaries</a:t>
            </a: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800"/>
              </a:spcAft>
              <a:buFont typeface="Symbol" panose="05050102010706020507" pitchFamily="18" charset="2"/>
              <a:buChar char=""/>
            </a:pPr>
            <a:r>
              <a:rPr lang="en-US" sz="1200" dirty="0" smtClean="0">
                <a:effectLst/>
                <a:latin typeface="Arial" panose="020B0604020202020204" pitchFamily="34" charset="0"/>
                <a:ea typeface="Times New Roman" panose="02020603050405020304" pitchFamily="18" charset="0"/>
                <a:cs typeface="Arial" panose="020B0604020202020204" pitchFamily="34" charset="0"/>
              </a:rPr>
              <a:t>Consistency, where relevant, with other ICPs.</a:t>
            </a:r>
          </a:p>
          <a:p>
            <a:pPr marL="342900" lvl="0" indent="-342900" algn="just">
              <a:spcAft>
                <a:spcPts val="800"/>
              </a:spcAft>
              <a:buFont typeface="Symbol" panose="05050102010706020507" pitchFamily="18" charset="2"/>
              <a:buChar char=""/>
            </a:pPr>
            <a:endParaRPr lang="en-GB" sz="12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The public consultation resulted in some improvements to better balance some of the guidance and clarify expectations in a few areas.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4</a:t>
            </a:fld>
            <a:endParaRPr lang="en-GB" altLang="en-US"/>
          </a:p>
        </p:txBody>
      </p:sp>
    </p:spTree>
    <p:extLst>
      <p:ext uri="{BB962C8B-B14F-4D97-AF65-F5344CB8AC3E}">
        <p14:creationId xmlns:p14="http://schemas.microsoft.com/office/powerpoint/2010/main" val="3584089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Just to remind you some previous developments, in 2013 the IAIS adopted a program to revise the ICPs and to reflect developments in supervision and regulation since the ICPs were adopted.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IAIS adopted also a thematic approach for the development and review of the ICPs and finalising </a:t>
            </a:r>
            <a:r>
              <a:rPr lang="en-GB" sz="1200" kern="1200" dirty="0" err="1" smtClean="0">
                <a:solidFill>
                  <a:schemeClr val="tx1"/>
                </a:solidFill>
                <a:effectLst/>
                <a:latin typeface="+mn-lt"/>
                <a:ea typeface="+mn-ea"/>
                <a:cs typeface="+mn-cs"/>
              </a:rPr>
              <a:t>ComFrame</a:t>
            </a:r>
            <a:r>
              <a:rPr lang="en-GB" sz="1200" kern="1200" dirty="0" smtClean="0">
                <a:solidFill>
                  <a:schemeClr val="tx1"/>
                </a:solidFill>
                <a:effectLst/>
                <a:latin typeface="+mn-lt"/>
                <a:ea typeface="+mn-ea"/>
                <a:cs typeface="+mn-cs"/>
              </a:rPr>
              <a:t>, and decided to integrate </a:t>
            </a:r>
            <a:r>
              <a:rPr lang="en-GB" sz="1200" kern="1200" dirty="0" err="1" smtClean="0">
                <a:solidFill>
                  <a:schemeClr val="tx1"/>
                </a:solidFill>
                <a:effectLst/>
                <a:latin typeface="+mn-lt"/>
                <a:ea typeface="+mn-ea"/>
                <a:cs typeface="+mn-cs"/>
              </a:rPr>
              <a:t>ComFrame</a:t>
            </a:r>
            <a:r>
              <a:rPr lang="en-GB" sz="1200" kern="1200" dirty="0" smtClean="0">
                <a:solidFill>
                  <a:schemeClr val="tx1"/>
                </a:solidFill>
                <a:effectLst/>
                <a:latin typeface="+mn-lt"/>
                <a:ea typeface="+mn-ea"/>
                <a:cs typeface="+mn-cs"/>
              </a:rPr>
              <a:t> material with the ICPs.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Following those developments, IAIS decided that for ICPs related to </a:t>
            </a:r>
            <a:r>
              <a:rPr lang="en-GB" sz="1200" kern="1200" dirty="0" err="1" smtClean="0">
                <a:solidFill>
                  <a:schemeClr val="tx1"/>
                </a:solidFill>
                <a:effectLst/>
                <a:latin typeface="+mn-lt"/>
                <a:ea typeface="+mn-ea"/>
                <a:cs typeface="+mn-cs"/>
              </a:rPr>
              <a:t>ComFrame</a:t>
            </a:r>
            <a:r>
              <a:rPr lang="en-GB" sz="1200" kern="1200" dirty="0" smtClean="0">
                <a:solidFill>
                  <a:schemeClr val="tx1"/>
                </a:solidFill>
                <a:effectLst/>
                <a:latin typeface="+mn-lt"/>
                <a:ea typeface="+mn-ea"/>
                <a:cs typeface="+mn-cs"/>
              </a:rPr>
              <a:t> specific material, ICP revisions will generally not be adopted by the Annual General Meeting (AGM) until 2019, with adoption before 2019 to be an exception.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ICP revisions completed prior to 2019 and endorsed by the Executive Committee will be made available on the IAIS website. These will be drafts released for information purposes.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Revised draft ICPs might still be subject to potential further changes due to further work on other elements of the ICPs or </a:t>
            </a:r>
            <a:r>
              <a:rPr lang="en-GB" sz="1200" kern="1200" dirty="0" err="1" smtClean="0">
                <a:solidFill>
                  <a:schemeClr val="tx1"/>
                </a:solidFill>
                <a:effectLst/>
                <a:latin typeface="+mn-lt"/>
                <a:ea typeface="+mn-ea"/>
                <a:cs typeface="+mn-cs"/>
              </a:rPr>
              <a:t>ComFrame</a:t>
            </a:r>
            <a:r>
              <a:rPr lang="en-GB" sz="1200" kern="1200" dirty="0" smtClean="0">
                <a:solidFill>
                  <a:schemeClr val="tx1"/>
                </a:solidFill>
                <a:effectLst/>
                <a:latin typeface="+mn-lt"/>
                <a:ea typeface="+mn-ea"/>
                <a:cs typeface="+mn-cs"/>
              </a:rPr>
              <a:t> package before an adoption by AGM in 2019.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 is no expectation for implementation of those drafts of revised ICPs, before adoption by AGM.</a:t>
            </a:r>
          </a:p>
          <a:p>
            <a:pPr defTabSz="886194">
              <a:defRPr/>
            </a:pPr>
            <a:endParaRPr lang="en-US" dirty="0">
              <a:solidFill>
                <a:prstClr val="black"/>
              </a:solidFill>
              <a:latin typeface="Arial" panose="020B0604020202020204" pitchFamily="34" charset="0"/>
              <a:ea typeface="MS Mincho"/>
              <a:cs typeface="Arial" panose="020B0604020202020204" pitchFamily="34" charset="0"/>
            </a:endParaRPr>
          </a:p>
        </p:txBody>
      </p:sp>
      <p:sp>
        <p:nvSpPr>
          <p:cNvPr id="4" name="Slide Number Placeholder 3"/>
          <p:cNvSpPr>
            <a:spLocks noGrp="1"/>
          </p:cNvSpPr>
          <p:nvPr>
            <p:ph type="sldNum" sz="quarter" idx="10"/>
          </p:nvPr>
        </p:nvSpPr>
        <p:spPr/>
        <p:txBody>
          <a:bodyPr/>
          <a:lstStyle/>
          <a:p>
            <a:fld id="{7436C322-1FEC-4C25-9DF9-234F3C994BC8}" type="slidenum">
              <a:rPr lang="en-GB" smtClean="0"/>
              <a:t>5</a:t>
            </a:fld>
            <a:endParaRPr lang="en-GB"/>
          </a:p>
        </p:txBody>
      </p:sp>
    </p:spTree>
    <p:extLst>
      <p:ext uri="{BB962C8B-B14F-4D97-AF65-F5344CB8AC3E}">
        <p14:creationId xmlns:p14="http://schemas.microsoft.com/office/powerpoint/2010/main" val="747023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Here is the list of ICPs which will be published as drafts with endorsement by the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ExCo</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this November.</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Taking this opportunity, I would like to thank you for your engagement in this process, both members and stakeholders, and for all your comments. We have revised all of them carefully and I would like to let you know they were very useful in finalizing revision of the ICPs. </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Soon you will be able to see how each comment was resolved, when the tables with comments and their resolutions are published within next couple of days, after this event. You will also have a chance to learn how the major issues were resolved, during the public background calls, which will be held within next few weeks. For the details of those public background calls, please check the IAIS website.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Just to provide you with a couple of examples of how your engagement helped improve the revised drafts: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800"/>
              </a:spcAft>
              <a:buFont typeface="Arial" panose="020B0604020202020204" pitchFamily="34" charset="0"/>
              <a:buChar char="-"/>
            </a:pPr>
            <a:r>
              <a:rPr lang="en-US" sz="1200" dirty="0" smtClean="0">
                <a:effectLst/>
                <a:latin typeface="Arial" panose="020B0604020202020204" pitchFamily="34" charset="0"/>
                <a:ea typeface="Calibri" panose="020F0502020204030204" pitchFamily="34" charset="0"/>
                <a:cs typeface="Arial" panose="020B0604020202020204" pitchFamily="34" charset="0"/>
              </a:rPr>
              <a:t>Stakeholders expressed concerns as regards the confidentiality requirements in the context of information exchange. We made sure that the ICPs, including ICPs 1, 2, 3 and 25, constitute a comprehensive framework in this regard and that all necessary safeguards are in place. In this regard, please note that the requirements expressed in one ICP do apply for all other ICPs. For example, various comments received for ICP 12 and ICP 25 regarding confidentiality and professional secrecy are covered by requirements the mentioned ICPs 2 and 3.</a:t>
            </a:r>
            <a:endParaRPr lang="en-GB" sz="12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800"/>
              </a:spcAft>
              <a:buFont typeface="Arial" panose="020B0604020202020204" pitchFamily="34" charset="0"/>
              <a:buChar char="-"/>
            </a:pPr>
            <a:r>
              <a:rPr lang="en-US" sz="1200" dirty="0" smtClean="0">
                <a:effectLst/>
                <a:latin typeface="Arial" panose="020B0604020202020204" pitchFamily="34" charset="0"/>
                <a:ea typeface="Calibri" panose="020F0502020204030204" pitchFamily="34" charset="0"/>
                <a:cs typeface="Arial" panose="020B0604020202020204" pitchFamily="34" charset="0"/>
              </a:rPr>
              <a:t>ICP 10 also included guidance text and a </a:t>
            </a:r>
            <a:r>
              <a:rPr lang="en-US" sz="1200" dirty="0" err="1" smtClean="0">
                <a:effectLst/>
                <a:latin typeface="Arial" panose="020B0604020202020204" pitchFamily="34" charset="0"/>
                <a:ea typeface="Calibri" panose="020F0502020204030204" pitchFamily="34" charset="0"/>
                <a:cs typeface="Arial" panose="020B0604020202020204" pitchFamily="34" charset="0"/>
              </a:rPr>
              <a:t>ComFrame</a:t>
            </a:r>
            <a:r>
              <a:rPr lang="en-US" sz="1200" dirty="0" smtClean="0">
                <a:effectLst/>
                <a:latin typeface="Arial" panose="020B0604020202020204" pitchFamily="34" charset="0"/>
                <a:ea typeface="Calibri" panose="020F0502020204030204" pitchFamily="34" charset="0"/>
                <a:cs typeface="Arial" panose="020B0604020202020204" pitchFamily="34" charset="0"/>
              </a:rPr>
              <a:t> standard on recovery plans. This material led to a substantial amount of comments. For instance, the placement of the text, i.e. directly under the standard on “corrective measures” seemed to have led to some confusion. Also, both stakeholders and members asked for more guidance on the exact nature of a recovery plan and when such a plan would be required. As the guidance text in the ICP is closely tied to the </a:t>
            </a:r>
            <a:r>
              <a:rPr lang="en-US" sz="1200" dirty="0" err="1" smtClean="0">
                <a:effectLst/>
                <a:latin typeface="Arial" panose="020B0604020202020204" pitchFamily="34" charset="0"/>
                <a:ea typeface="Calibri" panose="020F0502020204030204" pitchFamily="34" charset="0"/>
                <a:cs typeface="Arial" panose="020B0604020202020204" pitchFamily="34" charset="0"/>
              </a:rPr>
              <a:t>ComFrame</a:t>
            </a:r>
            <a:r>
              <a:rPr lang="en-US" sz="1200" dirty="0" smtClean="0">
                <a:effectLst/>
                <a:latin typeface="Arial" panose="020B0604020202020204" pitchFamily="34" charset="0"/>
                <a:ea typeface="Calibri" panose="020F0502020204030204" pitchFamily="34" charset="0"/>
                <a:cs typeface="Arial" panose="020B0604020202020204" pitchFamily="34" charset="0"/>
              </a:rPr>
              <a:t> material, we decided to not present a revised draft ICP guidance text on recovery plans already now. We will present a combined new version, taken into account the comments received, next year in February.</a:t>
            </a:r>
          </a:p>
          <a:p>
            <a:pPr marL="342900" lvl="0" indent="-342900" algn="just">
              <a:spcAft>
                <a:spcPts val="800"/>
              </a:spcAft>
              <a:buFont typeface="Arial" panose="020B0604020202020204" pitchFamily="34" charset="0"/>
              <a:buChar char="-"/>
            </a:pPr>
            <a:endParaRPr lang="en-GB" sz="1200" dirty="0" smtClean="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After consulting on particular pieces and revising the comments received, all parts of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will be published for consultation – as an overall framework – in August 2018. One of the purpose of this consultation will be to make sure that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constitutes a comprehensive framework.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6</a:t>
            </a:fld>
            <a:endParaRPr lang="en-GB" altLang="en-US"/>
          </a:p>
        </p:txBody>
      </p:sp>
    </p:spTree>
    <p:extLst>
      <p:ext uri="{BB962C8B-B14F-4D97-AF65-F5344CB8AC3E}">
        <p14:creationId xmlns:p14="http://schemas.microsoft.com/office/powerpoint/2010/main" val="3678382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Slide 7 shows the current status of other ICPs.</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In June 2017, we published revised ICP 24 for interim public consultation. </a:t>
            </a:r>
            <a:r>
              <a:rPr lang="en-US" sz="1200" b="1"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work undertaken by the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Macroprudential</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Policy and Surveillance Working Group to revise the ICP (which was informed by feedback from Members), together with the responses received by stakeholders will serve as useful basis for the further discussions on the development of an Activities Based Approach (ABA). The review of ICP24 will conclude in 2019 when it is expected that the ABA work would be completed.</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Within next few days, we will publish for consultation revised ICPs 15 and 16 as well as ICP 8, but the revision of the last one is limited only to removal of overlaps and duplication between ICP 8 and 16. There will be also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integrated with these ICPs published for consultation.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7</a:t>
            </a:fld>
            <a:endParaRPr lang="en-GB" altLang="en-US"/>
          </a:p>
        </p:txBody>
      </p:sp>
    </p:spTree>
    <p:extLst>
      <p:ext uri="{BB962C8B-B14F-4D97-AF65-F5344CB8AC3E}">
        <p14:creationId xmlns:p14="http://schemas.microsoft.com/office/powerpoint/2010/main" val="2483545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Now moving to the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development, since the new structure of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has already been presented on several different occasions, just a short reminder: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is not a separate document anymore.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material will be technically integrated into one document with ICPs. </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This will help streamline the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text, as ICP text will not be copied anymore into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text, and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is not adjusted to the ICP hierarchy. </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IAIS published a significant portion of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materials for consultation in March 2017. We are now in the process of revising the comments received. Again, your input is very appreciated and thanks to your involvement we have identified issues which need to be further considered, such as: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tabLst>
                <a:tab pos="457200" algn="l"/>
              </a:tabLs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issue of materiality, in particular in the context of the governance related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material.</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tabLst>
                <a:tab pos="457200" algn="l"/>
              </a:tabLs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The need to streamline some of the standards ad reconsider which elements fit the standard level and which are more suitable as guidance material. </a:t>
            </a:r>
          </a:p>
          <a:p>
            <a:pPr marL="342900" lvl="0" indent="-342900" algn="just">
              <a:lnSpc>
                <a:spcPct val="107000"/>
              </a:lnSpc>
              <a:spcAft>
                <a:spcPts val="800"/>
              </a:spcAft>
              <a:buFont typeface="Times New Roman" panose="02020603050405020304" pitchFamily="18" charset="0"/>
              <a:buChar char="-"/>
              <a:tabLst>
                <a:tab pos="457200" algn="l"/>
              </a:tabLs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As regards the next steps,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material integrated with ICPs 8, 15 and 16 will be published for consultation next week, together with the revised ICPs.</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In mid-2018 there will be a next milestone of the process, which is public consultation of overall </a:t>
            </a:r>
            <a:r>
              <a:rPr lang="en-US" sz="1200" dirty="0" err="1" smtClean="0">
                <a:effectLst/>
                <a:latin typeface="Arial" panose="020B0604020202020204" pitchFamily="34" charset="0"/>
                <a:ea typeface="Calibri" panose="020F0502020204030204" pitchFamily="34" charset="0"/>
                <a:cs typeface="Times New Roman" panose="02020603050405020304" pitchFamily="18" charset="0"/>
              </a:rPr>
              <a:t>ComFrame</a:t>
            </a:r>
            <a:r>
              <a:rPr lang="en-US" sz="1200" dirty="0" smtClean="0">
                <a:effectLst/>
                <a:latin typeface="Arial" panose="020B0604020202020204" pitchFamily="34" charset="0"/>
                <a:ea typeface="Calibri" panose="020F0502020204030204" pitchFamily="34" charset="0"/>
                <a:cs typeface="Times New Roman" panose="02020603050405020304" pitchFamily="18" charset="0"/>
              </a:rPr>
              <a:t> and ICS Version 2.0.</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F14DCB54-33CF-4FD2-8449-7278056B2118}" type="slidenum">
              <a:rPr lang="en-GB" altLang="en-US" smtClean="0"/>
              <a:pPr>
                <a:defRPr/>
              </a:pPr>
              <a:t>8</a:t>
            </a:fld>
            <a:endParaRPr lang="en-GB" altLang="en-US"/>
          </a:p>
        </p:txBody>
      </p:sp>
    </p:spTree>
    <p:extLst>
      <p:ext uri="{BB962C8B-B14F-4D97-AF65-F5344CB8AC3E}">
        <p14:creationId xmlns:p14="http://schemas.microsoft.com/office/powerpoint/2010/main" val="1652790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Let’s me talk about the development of ICS in this year. ICS Version 1.0 for extended field testing was published on 21 July 2017. The purpose of the public document is to describe the background and rationale for different components of ICS Version 1.0 for extended field testing, which will be an important input into the future development of the ICS.  Extended field testing means: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60000" lvl="1" indent="-285750" algn="just">
              <a:lnSpc>
                <a:spcPct val="107000"/>
              </a:lnSpc>
              <a:spcAft>
                <a:spcPts val="800"/>
              </a:spcAft>
              <a:buFont typeface="Arial" panose="020B0604020202020204" pitchFamily="34" charset="0"/>
              <a:buChar char="•"/>
              <a:tabLst>
                <a:tab pos="540385" algn="l"/>
              </a:tabLst>
            </a:pP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The field testing exercise is extended to all potential IAIGs and other interested groups (Volunteer Groups).  There were a number of new Volunteer Groups in 2017 Field Testing.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60000" lvl="1" indent="-285750" algn="just">
              <a:lnSpc>
                <a:spcPct val="107000"/>
              </a:lnSpc>
              <a:spcAft>
                <a:spcPts val="800"/>
              </a:spcAft>
              <a:buFont typeface="Arial" panose="020B0604020202020204" pitchFamily="34" charset="0"/>
              <a:buChar char="•"/>
              <a:tabLst>
                <a:tab pos="540385" algn="l"/>
              </a:tabLst>
            </a:pP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The exercise contains extended data requests on technical and policy issues that the IAIS will be seeking to resolve for ICS Version 2.0.  The design and calibration of ICS Version 1.0 for extended field testing, including options provided, is not necessarily indicative of decisions that will be made for ICS Version 2.0.  The options that are being explored in ICS Version 1.0 for extended field testing are not necessarily the only options that will be explored for ICS Version 2.0.  Rather, 2017 Field Testing is designed to gather sufficient data to inform a future direction without limiting the IAIS to choosing from only the options specified in field testing.</a:t>
            </a:r>
          </a:p>
          <a:p>
            <a:pPr marL="74250" lvl="1" indent="0" algn="just">
              <a:lnSpc>
                <a:spcPct val="107000"/>
              </a:lnSpc>
              <a:spcAft>
                <a:spcPts val="800"/>
              </a:spcAft>
              <a:buFont typeface="Arial" panose="020B0604020202020204" pitchFamily="34" charset="0"/>
              <a:buNone/>
              <a:tabLst>
                <a:tab pos="540385" algn="l"/>
              </a:tabLs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The content of ICS Version 1.0 for extended field testing demonstrates progress in narrowing the options in field testing for valuation and capital requirements.  This progress reflects lessons learned from 2016 Field Testing, responses to the 2016 ICS CD and the valuable input and contributions from Volunteers Groups. ICS Version 1.0 for extended field testing has been developed as a standard method and covers only the insurance component of the ICS.</a:t>
            </a:r>
          </a:p>
          <a:p>
            <a:pPr algn="just">
              <a:lnSpc>
                <a:spcPct val="107000"/>
              </a:lnSpc>
              <a:spcAft>
                <a:spcPts val="80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200" dirty="0" smtClean="0">
                <a:effectLst/>
                <a:latin typeface="Arial" panose="020B0604020202020204" pitchFamily="34" charset="0"/>
                <a:ea typeface="Calibri" panose="020F0502020204030204" pitchFamily="34" charset="0"/>
                <a:cs typeface="Times New Roman" panose="02020603050405020304" pitchFamily="18" charset="0"/>
              </a:rPr>
              <a:t>It is worth to highlight that ICS Version 1.0 for extended field testing was not a formal consultation document. However, stakeholders were invited to provide written feedback to the IAIS for consideration in the development of ICS Version 2.0. In addition, the IAIS has arranged three regional stakeholder meetings to provide a forum for comments on ICS Version 1.0 for extended field testing. The first stakeholder meeting took place yesterday, here in Kuala Lumpur. The two other stakeholder meetings will take place in Basel on 5 December and in Nashville on 13 January.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GB" dirty="0"/>
          </a:p>
        </p:txBody>
      </p:sp>
      <p:sp>
        <p:nvSpPr>
          <p:cNvPr id="4" name="Slide Number Placeholder 3"/>
          <p:cNvSpPr>
            <a:spLocks noGrp="1"/>
          </p:cNvSpPr>
          <p:nvPr>
            <p:ph type="sldNum" sz="quarter" idx="10"/>
          </p:nvPr>
        </p:nvSpPr>
        <p:spPr/>
        <p:txBody>
          <a:bodyPr/>
          <a:lstStyle/>
          <a:p>
            <a:fld id="{7436C322-1FEC-4C25-9DF9-234F3C994BC8}" type="slidenum">
              <a:rPr lang="en-GB" smtClean="0"/>
              <a:t>9</a:t>
            </a:fld>
            <a:endParaRPr lang="en-GB"/>
          </a:p>
        </p:txBody>
      </p:sp>
    </p:spTree>
    <p:extLst>
      <p:ext uri="{BB962C8B-B14F-4D97-AF65-F5344CB8AC3E}">
        <p14:creationId xmlns:p14="http://schemas.microsoft.com/office/powerpoint/2010/main" val="80071813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4213" y="371475"/>
            <a:ext cx="29686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044825" y="5445125"/>
            <a:ext cx="1522413" cy="101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5588" y="5445125"/>
            <a:ext cx="1522412" cy="101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078538" y="5445125"/>
            <a:ext cx="1524000" cy="101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88" y="5445125"/>
            <a:ext cx="1522412" cy="101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564063" y="5445125"/>
            <a:ext cx="1524000" cy="101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4"/>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613650" y="5445125"/>
            <a:ext cx="1530350" cy="101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556330" y="2130425"/>
            <a:ext cx="8103348" cy="1470025"/>
          </a:xfrm>
        </p:spPr>
        <p:txBody>
          <a:bodyPr>
            <a:normAutofit/>
          </a:bodyPr>
          <a:lstStyle>
            <a:lvl1pPr algn="l">
              <a:defRPr sz="3600" baseline="0">
                <a:solidFill>
                  <a:schemeClr val="tx1"/>
                </a:solidFill>
                <a:latin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581496" y="4581128"/>
            <a:ext cx="8094959" cy="1665289"/>
          </a:xfrm>
        </p:spPr>
        <p:txBody>
          <a:bodyPr>
            <a:normAutofit/>
          </a:bodyPr>
          <a:lstStyle>
            <a:lvl1pPr marL="0" indent="0" algn="l">
              <a:buNone/>
              <a:defRPr sz="1230" baseline="0">
                <a:solidFill>
                  <a:schemeClr val="tx1"/>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354217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52400" y="0"/>
            <a:ext cx="1066800" cy="6858000"/>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2400" smtClean="0">
              <a:solidFill>
                <a:srgbClr val="000000"/>
              </a:solidFill>
              <a:latin typeface="Times New Roman" pitchFamily="18" charset="0"/>
              <a:cs typeface="Arial" charset="0"/>
            </a:endParaRPr>
          </a:p>
        </p:txBody>
      </p:sp>
      <p:sp>
        <p:nvSpPr>
          <p:cNvPr id="5" name="Rectangle 7"/>
          <p:cNvSpPr>
            <a:spLocks noChangeArrowheads="1"/>
          </p:cNvSpPr>
          <p:nvPr/>
        </p:nvSpPr>
        <p:spPr bwMode="auto">
          <a:xfrm>
            <a:off x="250825" y="0"/>
            <a:ext cx="1066800" cy="68580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GB" altLang="en-US" sz="2400" smtClean="0">
              <a:solidFill>
                <a:srgbClr val="000000"/>
              </a:solidFill>
              <a:latin typeface="Times New Roman" pitchFamily="18" charset="0"/>
              <a:cs typeface="Arial" charset="0"/>
            </a:endParaRPr>
          </a:p>
        </p:txBody>
      </p:sp>
      <p:sp>
        <p:nvSpPr>
          <p:cNvPr id="6" name="Rectangle 8"/>
          <p:cNvSpPr>
            <a:spLocks noChangeArrowheads="1"/>
          </p:cNvSpPr>
          <p:nvPr/>
        </p:nvSpPr>
        <p:spPr bwMode="auto">
          <a:xfrm>
            <a:off x="0" y="152400"/>
            <a:ext cx="9144000" cy="990600"/>
          </a:xfrm>
          <a:prstGeom prst="rect">
            <a:avLst/>
          </a:prstGeom>
          <a:solidFill>
            <a:srgbClr val="6699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sp>
        <p:nvSpPr>
          <p:cNvPr id="7" name="Rectangle 9"/>
          <p:cNvSpPr>
            <a:spLocks noChangeArrowheads="1"/>
          </p:cNvSpPr>
          <p:nvPr/>
        </p:nvSpPr>
        <p:spPr bwMode="auto">
          <a:xfrm>
            <a:off x="152400" y="152400"/>
            <a:ext cx="1066800" cy="990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pic>
        <p:nvPicPr>
          <p:cNvPr id="8" name="Picture 20" descr="iais_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2"/>
          <p:cNvSpPr>
            <a:spLocks noChangeArrowheads="1"/>
          </p:cNvSpPr>
          <p:nvPr/>
        </p:nvSpPr>
        <p:spPr bwMode="auto">
          <a:xfrm>
            <a:off x="0" y="152400"/>
            <a:ext cx="9144000" cy="990600"/>
          </a:xfrm>
          <a:prstGeom prst="rect">
            <a:avLst/>
          </a:prstGeom>
          <a:solidFill>
            <a:srgbClr val="6699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3200" b="1" smtClean="0">
              <a:solidFill>
                <a:srgbClr val="000000"/>
              </a:solidFill>
              <a:latin typeface="Arial" charset="0"/>
              <a:cs typeface="Arial" charset="0"/>
            </a:endParaRPr>
          </a:p>
        </p:txBody>
      </p:sp>
      <p:sp>
        <p:nvSpPr>
          <p:cNvPr id="10" name="Rectangle 13"/>
          <p:cNvSpPr>
            <a:spLocks noChangeArrowheads="1"/>
          </p:cNvSpPr>
          <p:nvPr/>
        </p:nvSpPr>
        <p:spPr bwMode="auto">
          <a:xfrm>
            <a:off x="152400" y="152400"/>
            <a:ext cx="1066800" cy="9906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GB" altLang="en-US" smtClean="0">
              <a:solidFill>
                <a:srgbClr val="000000"/>
              </a:solidFill>
              <a:latin typeface="Arial" charset="0"/>
              <a:cs typeface="Arial" charset="0"/>
            </a:endParaRPr>
          </a:p>
        </p:txBody>
      </p:sp>
      <p:pic>
        <p:nvPicPr>
          <p:cNvPr id="11" name="Picture 14" descr="iais_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subTitle" idx="1"/>
          </p:nvPr>
        </p:nvSpPr>
        <p:spPr>
          <a:xfrm>
            <a:off x="1371600" y="3886200"/>
            <a:ext cx="7304088" cy="1752600"/>
          </a:xfrm>
        </p:spPr>
        <p:txBody>
          <a:bodyPr/>
          <a:lstStyle>
            <a:lvl1pPr marL="0" indent="0" algn="ctr">
              <a:defRPr/>
            </a:lvl1pPr>
          </a:lstStyle>
          <a:p>
            <a:pPr lvl="0"/>
            <a:r>
              <a:rPr lang="en-US" noProof="0" dirty="0" smtClean="0"/>
              <a:t>Click to edit Master subtitle style</a:t>
            </a:r>
            <a:endParaRPr lang="en-GB" noProof="0" dirty="0" smtClean="0"/>
          </a:p>
        </p:txBody>
      </p:sp>
      <p:sp>
        <p:nvSpPr>
          <p:cNvPr id="1026" name="Rectangle 2"/>
          <p:cNvSpPr>
            <a:spLocks noGrp="1" noChangeArrowheads="1"/>
          </p:cNvSpPr>
          <p:nvPr>
            <p:ph type="title"/>
          </p:nvPr>
        </p:nvSpPr>
        <p:spPr>
          <a:xfrm>
            <a:off x="1331913" y="2130425"/>
            <a:ext cx="7343775" cy="1470025"/>
          </a:xfrm>
        </p:spPr>
        <p:txBody>
          <a:bodyPr/>
          <a:lstStyle>
            <a:lvl1pPr algn="ctr">
              <a:defRPr/>
            </a:lvl1pPr>
          </a:lstStyle>
          <a:p>
            <a:pPr lvl="0"/>
            <a:r>
              <a:rPr lang="en-US" noProof="0" smtClean="0"/>
              <a:t>Click to edit Master title style</a:t>
            </a:r>
            <a:endParaRPr lang="en-GB" noProof="0" smtClean="0"/>
          </a:p>
        </p:txBody>
      </p:sp>
      <p:sp>
        <p:nvSpPr>
          <p:cNvPr id="12" name="Rectangle 5"/>
          <p:cNvSpPr>
            <a:spLocks noGrp="1" noChangeArrowheads="1"/>
          </p:cNvSpPr>
          <p:nvPr>
            <p:ph type="ftr" sz="quarter" idx="10"/>
          </p:nvPr>
        </p:nvSpPr>
        <p:spPr>
          <a:xfrm>
            <a:off x="3124200" y="6245225"/>
            <a:ext cx="2895600" cy="476250"/>
          </a:xfrm>
        </p:spPr>
        <p:txBody>
          <a:bodyPr/>
          <a:lstStyle>
            <a:lvl1pPr algn="ctr" fontAlgn="auto">
              <a:spcBef>
                <a:spcPts val="0"/>
              </a:spcBef>
              <a:spcAft>
                <a:spcPts val="0"/>
              </a:spcAft>
              <a:defRPr sz="1000">
                <a:latin typeface="+mn-lt"/>
                <a:ea typeface="ＭＳ Ｐゴシック" pitchFamily="34" charset="-128"/>
              </a:defRPr>
            </a:lvl1pPr>
          </a:lstStyle>
          <a:p>
            <a:pPr>
              <a:defRPr/>
            </a:pPr>
            <a:r>
              <a:rPr lang="en-US" altLang="ja-JP"/>
              <a:t>Insert Footer On Master Slide (View/Master/Slide Master)</a:t>
            </a:r>
          </a:p>
        </p:txBody>
      </p:sp>
      <p:sp>
        <p:nvSpPr>
          <p:cNvPr id="13" name="Rectangle 6"/>
          <p:cNvSpPr>
            <a:spLocks noGrp="1" noChangeArrowheads="1"/>
          </p:cNvSpPr>
          <p:nvPr>
            <p:ph type="sldNum" sz="quarter" idx="11"/>
          </p:nvPr>
        </p:nvSpPr>
        <p:spPr>
          <a:xfrm>
            <a:off x="6553200" y="6245225"/>
            <a:ext cx="2133600" cy="476250"/>
          </a:xfrm>
        </p:spPr>
        <p:txBody>
          <a:bodyPr/>
          <a:lstStyle>
            <a:lvl1pPr>
              <a:defRPr/>
            </a:lvl1pPr>
          </a:lstStyle>
          <a:p>
            <a:pPr>
              <a:defRPr/>
            </a:pPr>
            <a:fld id="{91FDCE70-7317-438D-98E8-511084BB5360}" type="slidenum">
              <a:rPr lang="ja-JP" altLang="en-US"/>
              <a:pPr>
                <a:defRPr/>
              </a:pPr>
              <a:t>‹#›</a:t>
            </a:fld>
            <a:endParaRPr lang="en-US" altLang="ja-JP"/>
          </a:p>
        </p:txBody>
      </p:sp>
      <p:sp>
        <p:nvSpPr>
          <p:cNvPr id="14" name="Rectangle 4"/>
          <p:cNvSpPr>
            <a:spLocks noGrp="1" noChangeArrowheads="1"/>
          </p:cNvSpPr>
          <p:nvPr>
            <p:ph type="dt" sz="half" idx="12"/>
          </p:nvPr>
        </p:nvSpPr>
        <p:spPr>
          <a:xfrm>
            <a:off x="457200" y="6245225"/>
            <a:ext cx="2133600" cy="476250"/>
          </a:xfrm>
        </p:spPr>
        <p:txBody>
          <a:bodyPr/>
          <a:lstStyle>
            <a:lvl1pPr fontAlgn="auto">
              <a:spcBef>
                <a:spcPts val="0"/>
              </a:spcBef>
              <a:spcAft>
                <a:spcPts val="0"/>
              </a:spcAft>
              <a:defRPr/>
            </a:lvl1pPr>
          </a:lstStyle>
          <a:p>
            <a:pPr>
              <a:defRPr/>
            </a:pPr>
            <a:r>
              <a:rPr lang="en-US" altLang="ja-JP"/>
              <a:t>Insert Date on Master (View/Master/Slide Master)</a:t>
            </a:r>
            <a:endParaRPr lang="en-US" altLang="ja-JP" dirty="0"/>
          </a:p>
        </p:txBody>
      </p:sp>
    </p:spTree>
    <p:extLst>
      <p:ext uri="{BB962C8B-B14F-4D97-AF65-F5344CB8AC3E}">
        <p14:creationId xmlns:p14="http://schemas.microsoft.com/office/powerpoint/2010/main" val="312351371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287D7A8E-040C-41CB-98A3-77EB6B96B4AB}"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213318855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5593CA6C-31D2-43CA-AC4F-6E94E726F36F}"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183594659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4000" y="1447800"/>
            <a:ext cx="35433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219700" y="1447800"/>
            <a:ext cx="35433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6" name="Slide Number Placeholder 5"/>
          <p:cNvSpPr>
            <a:spLocks noGrp="1"/>
          </p:cNvSpPr>
          <p:nvPr>
            <p:ph type="sldNum" sz="quarter" idx="11"/>
          </p:nvPr>
        </p:nvSpPr>
        <p:spPr/>
        <p:txBody>
          <a:bodyPr/>
          <a:lstStyle>
            <a:lvl1pPr>
              <a:defRPr/>
            </a:lvl1pPr>
          </a:lstStyle>
          <a:p>
            <a:pPr>
              <a:defRPr/>
            </a:pPr>
            <a:fld id="{13E8E9B1-0E74-45A5-BC4E-EB45705496D7}" type="slidenum">
              <a:rPr lang="ja-JP" altLang="en-US"/>
              <a:pPr>
                <a:defRPr/>
              </a:pPr>
              <a:t>‹#›</a:t>
            </a:fld>
            <a:endParaRPr lang="en-US" altLang="ja-JP"/>
          </a:p>
        </p:txBody>
      </p:sp>
      <p:sp>
        <p:nvSpPr>
          <p:cNvPr id="7" name="Date Placeholder 6"/>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429028995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8" name="Slide Number Placeholder 7"/>
          <p:cNvSpPr>
            <a:spLocks noGrp="1"/>
          </p:cNvSpPr>
          <p:nvPr>
            <p:ph type="sldNum" sz="quarter" idx="11"/>
          </p:nvPr>
        </p:nvSpPr>
        <p:spPr/>
        <p:txBody>
          <a:bodyPr/>
          <a:lstStyle>
            <a:lvl1pPr>
              <a:defRPr/>
            </a:lvl1pPr>
          </a:lstStyle>
          <a:p>
            <a:pPr>
              <a:defRPr/>
            </a:pPr>
            <a:fld id="{AFE3EBD5-E1A6-4207-BD1A-79603BFC0E7F}" type="slidenum">
              <a:rPr lang="ja-JP" altLang="en-US"/>
              <a:pPr>
                <a:defRPr/>
              </a:pPr>
              <a:t>‹#›</a:t>
            </a:fld>
            <a:endParaRPr lang="en-US" altLang="ja-JP"/>
          </a:p>
        </p:txBody>
      </p:sp>
      <p:sp>
        <p:nvSpPr>
          <p:cNvPr id="9" name="Date Placeholder 8"/>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284143615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4" name="Slide Number Placeholder 3"/>
          <p:cNvSpPr>
            <a:spLocks noGrp="1"/>
          </p:cNvSpPr>
          <p:nvPr>
            <p:ph type="sldNum" sz="quarter" idx="11"/>
          </p:nvPr>
        </p:nvSpPr>
        <p:spPr/>
        <p:txBody>
          <a:bodyPr/>
          <a:lstStyle>
            <a:lvl1pPr>
              <a:defRPr/>
            </a:lvl1pPr>
          </a:lstStyle>
          <a:p>
            <a:pPr>
              <a:defRPr/>
            </a:pPr>
            <a:fld id="{386B5F74-F2F9-41C7-931C-154A88F1D4BE}" type="slidenum">
              <a:rPr lang="ja-JP" altLang="en-US"/>
              <a:pPr>
                <a:defRPr/>
              </a:pPr>
              <a:t>‹#›</a:t>
            </a:fld>
            <a:endParaRPr lang="en-US" altLang="ja-JP"/>
          </a:p>
        </p:txBody>
      </p:sp>
      <p:sp>
        <p:nvSpPr>
          <p:cNvPr id="5" name="Date Placeholder 4"/>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1666916585"/>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3" name="Slide Number Placeholder 2"/>
          <p:cNvSpPr>
            <a:spLocks noGrp="1"/>
          </p:cNvSpPr>
          <p:nvPr>
            <p:ph type="sldNum" sz="quarter" idx="11"/>
          </p:nvPr>
        </p:nvSpPr>
        <p:spPr/>
        <p:txBody>
          <a:bodyPr/>
          <a:lstStyle>
            <a:lvl1pPr>
              <a:defRPr/>
            </a:lvl1pPr>
          </a:lstStyle>
          <a:p>
            <a:pPr>
              <a:defRPr/>
            </a:pPr>
            <a:fld id="{D81CF14A-6057-4BF4-ADB0-562142294E8A}" type="slidenum">
              <a:rPr lang="ja-JP" altLang="en-US"/>
              <a:pPr>
                <a:defRPr/>
              </a:pPr>
              <a:t>‹#›</a:t>
            </a:fld>
            <a:endParaRPr lang="en-US" altLang="ja-JP"/>
          </a:p>
        </p:txBody>
      </p:sp>
      <p:sp>
        <p:nvSpPr>
          <p:cNvPr id="4" name="Date Placeholder 3"/>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87426017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6" name="Slide Number Placeholder 5"/>
          <p:cNvSpPr>
            <a:spLocks noGrp="1"/>
          </p:cNvSpPr>
          <p:nvPr>
            <p:ph type="sldNum" sz="quarter" idx="11"/>
          </p:nvPr>
        </p:nvSpPr>
        <p:spPr/>
        <p:txBody>
          <a:bodyPr/>
          <a:lstStyle>
            <a:lvl1pPr>
              <a:defRPr/>
            </a:lvl1pPr>
          </a:lstStyle>
          <a:p>
            <a:pPr>
              <a:defRPr/>
            </a:pPr>
            <a:fld id="{15E1DEED-A711-4095-88F2-B775274C3D05}" type="slidenum">
              <a:rPr lang="ja-JP" altLang="en-US"/>
              <a:pPr>
                <a:defRPr/>
              </a:pPr>
              <a:t>‹#›</a:t>
            </a:fld>
            <a:endParaRPr lang="en-US" altLang="ja-JP"/>
          </a:p>
        </p:txBody>
      </p:sp>
      <p:sp>
        <p:nvSpPr>
          <p:cNvPr id="7" name="Date Placeholder 6"/>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706559319"/>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6" name="Slide Number Placeholder 5"/>
          <p:cNvSpPr>
            <a:spLocks noGrp="1"/>
          </p:cNvSpPr>
          <p:nvPr>
            <p:ph type="sldNum" sz="quarter" idx="11"/>
          </p:nvPr>
        </p:nvSpPr>
        <p:spPr/>
        <p:txBody>
          <a:bodyPr/>
          <a:lstStyle>
            <a:lvl1pPr>
              <a:defRPr/>
            </a:lvl1pPr>
          </a:lstStyle>
          <a:p>
            <a:pPr>
              <a:defRPr/>
            </a:pPr>
            <a:fld id="{3467C62D-32CC-4C45-9580-DA42C317CED2}" type="slidenum">
              <a:rPr lang="ja-JP" altLang="en-US"/>
              <a:pPr>
                <a:defRPr/>
              </a:pPr>
              <a:t>‹#›</a:t>
            </a:fld>
            <a:endParaRPr lang="en-US" altLang="ja-JP"/>
          </a:p>
        </p:txBody>
      </p:sp>
      <p:sp>
        <p:nvSpPr>
          <p:cNvPr id="7" name="Date Placeholder 6"/>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667411968"/>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BFE3FE71-E3C3-4DE2-982F-A9064D7AE576}"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endParaRPr lang="en-US" altLang="ja-JP" dirty="0"/>
          </a:p>
        </p:txBody>
      </p:sp>
    </p:spTree>
    <p:extLst>
      <p:ext uri="{BB962C8B-B14F-4D97-AF65-F5344CB8AC3E}">
        <p14:creationId xmlns:p14="http://schemas.microsoft.com/office/powerpoint/2010/main" val="236317823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cxnSp>
        <p:nvCxnSpPr>
          <p:cNvPr id="4" name="Straight Connector 3"/>
          <p:cNvCxnSpPr/>
          <p:nvPr userDrawn="1"/>
        </p:nvCxnSpPr>
        <p:spPr>
          <a:xfrm>
            <a:off x="468313" y="777875"/>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68313" y="6237288"/>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1488" y="6361113"/>
            <a:ext cx="1487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lvl1pPr algn="l">
              <a:defRPr sz="3000" baseline="0">
                <a:latin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457200" y="1484784"/>
            <a:ext cx="8229600" cy="4641379"/>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mj-lt"/>
              <a:buAutoNum type="arabicPeriod"/>
              <a:tabLst/>
              <a:defRPr lang="en-US" sz="1800" kern="1200" baseline="0" dirty="0" smtClean="0">
                <a:solidFill>
                  <a:schemeClr val="tx1"/>
                </a:solidFill>
                <a:latin typeface="Arial" pitchFamily="34" charset="0"/>
                <a:ea typeface="+mn-ea"/>
                <a:cs typeface="Arial" pitchFamily="34" charset="0"/>
              </a:defRPr>
            </a:lvl1pPr>
            <a:lvl2pPr marL="800100" indent="-342900">
              <a:buFont typeface="+mj-lt"/>
              <a:buAutoNum type="alphaUcPeriod"/>
              <a:defRPr sz="1400" baseline="0">
                <a:latin typeface="Arial" pitchFamily="34" charset="0"/>
              </a:defRPr>
            </a:lvl2pPr>
            <a:lvl3pPr marL="1200150" indent="-285750">
              <a:buFontTx/>
              <a:buChar char="-"/>
              <a:defRPr sz="1400" baseline="0">
                <a:latin typeface="Arial" pitchFamily="34" charset="0"/>
              </a:defRPr>
            </a:lvl3pPr>
            <a:lvl4pPr marL="1543050" indent="-171450">
              <a:buFont typeface="Arial" pitchFamily="34" charset="0"/>
              <a:buChar char="•"/>
              <a:defRPr sz="1400" baseline="0">
                <a:latin typeface="Arial" pitchFamily="34" charset="0"/>
              </a:defRPr>
            </a:lvl4pPr>
            <a:lvl5pPr marL="2057400" indent="-228600">
              <a:buFont typeface="Wingdings" pitchFamily="2" charset="2"/>
              <a:buChar char="§"/>
              <a:defRPr sz="1400" baseline="0">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Slide Number Placeholder 5"/>
          <p:cNvSpPr>
            <a:spLocks noGrp="1"/>
          </p:cNvSpPr>
          <p:nvPr>
            <p:ph type="sldNum" sz="quarter" idx="10"/>
          </p:nvPr>
        </p:nvSpPr>
        <p:spPr/>
        <p:txBody>
          <a:bodyPr/>
          <a:lstStyle>
            <a:lvl1pPr>
              <a:defRPr/>
            </a:lvl1pPr>
          </a:lstStyle>
          <a:p>
            <a:pPr>
              <a:defRPr/>
            </a:pPr>
            <a:fld id="{30146272-099C-486B-BBA3-522AC9CD302E}" type="slidenum">
              <a:rPr lang="en-GB" altLang="en-US"/>
              <a:pPr>
                <a:defRPr/>
              </a:pPr>
              <a:t>‹#›</a:t>
            </a:fld>
            <a:endParaRPr lang="en-GB" altLang="en-US"/>
          </a:p>
        </p:txBody>
      </p:sp>
    </p:spTree>
    <p:extLst>
      <p:ext uri="{BB962C8B-B14F-4D97-AF65-F5344CB8AC3E}">
        <p14:creationId xmlns:p14="http://schemas.microsoft.com/office/powerpoint/2010/main" val="21717204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152400"/>
            <a:ext cx="1943100"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192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68C3118E-6417-44C3-A7A2-10DE005AC1F2}"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220123001"/>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52400" y="0"/>
            <a:ext cx="1066800" cy="6858000"/>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2400" smtClean="0">
              <a:solidFill>
                <a:srgbClr val="000000"/>
              </a:solidFill>
              <a:latin typeface="Times New Roman" pitchFamily="18" charset="0"/>
              <a:cs typeface="Arial" charset="0"/>
            </a:endParaRPr>
          </a:p>
        </p:txBody>
      </p:sp>
      <p:sp>
        <p:nvSpPr>
          <p:cNvPr id="5" name="Rectangle 7"/>
          <p:cNvSpPr>
            <a:spLocks noChangeArrowheads="1"/>
          </p:cNvSpPr>
          <p:nvPr/>
        </p:nvSpPr>
        <p:spPr bwMode="auto">
          <a:xfrm>
            <a:off x="250825" y="0"/>
            <a:ext cx="1066800" cy="68580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GB" altLang="en-US" sz="2400" smtClean="0">
              <a:solidFill>
                <a:srgbClr val="000000"/>
              </a:solidFill>
              <a:latin typeface="Times New Roman" pitchFamily="18" charset="0"/>
              <a:cs typeface="Arial" charset="0"/>
            </a:endParaRPr>
          </a:p>
        </p:txBody>
      </p:sp>
      <p:sp>
        <p:nvSpPr>
          <p:cNvPr id="6" name="Rectangle 8"/>
          <p:cNvSpPr>
            <a:spLocks noChangeArrowheads="1"/>
          </p:cNvSpPr>
          <p:nvPr/>
        </p:nvSpPr>
        <p:spPr bwMode="auto">
          <a:xfrm>
            <a:off x="0" y="152400"/>
            <a:ext cx="9144000" cy="990600"/>
          </a:xfrm>
          <a:prstGeom prst="rect">
            <a:avLst/>
          </a:prstGeom>
          <a:solidFill>
            <a:srgbClr val="6699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sp>
        <p:nvSpPr>
          <p:cNvPr id="7" name="Rectangle 9"/>
          <p:cNvSpPr>
            <a:spLocks noChangeArrowheads="1"/>
          </p:cNvSpPr>
          <p:nvPr/>
        </p:nvSpPr>
        <p:spPr bwMode="auto">
          <a:xfrm>
            <a:off x="152400" y="152400"/>
            <a:ext cx="1066800" cy="990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pic>
        <p:nvPicPr>
          <p:cNvPr id="8" name="Picture 20" descr="iais_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2"/>
          <p:cNvSpPr>
            <a:spLocks noChangeArrowheads="1"/>
          </p:cNvSpPr>
          <p:nvPr/>
        </p:nvSpPr>
        <p:spPr bwMode="auto">
          <a:xfrm>
            <a:off x="0" y="152400"/>
            <a:ext cx="9144000" cy="990600"/>
          </a:xfrm>
          <a:prstGeom prst="rect">
            <a:avLst/>
          </a:prstGeom>
          <a:solidFill>
            <a:srgbClr val="6699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3200" b="1" smtClean="0">
              <a:solidFill>
                <a:srgbClr val="000000"/>
              </a:solidFill>
              <a:latin typeface="Arial" charset="0"/>
              <a:cs typeface="Arial" charset="0"/>
            </a:endParaRPr>
          </a:p>
        </p:txBody>
      </p:sp>
      <p:sp>
        <p:nvSpPr>
          <p:cNvPr id="10" name="Rectangle 13"/>
          <p:cNvSpPr>
            <a:spLocks noChangeArrowheads="1"/>
          </p:cNvSpPr>
          <p:nvPr/>
        </p:nvSpPr>
        <p:spPr bwMode="auto">
          <a:xfrm>
            <a:off x="152400" y="152400"/>
            <a:ext cx="1066800" cy="9906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GB" altLang="en-US" smtClean="0">
              <a:solidFill>
                <a:srgbClr val="000000"/>
              </a:solidFill>
              <a:latin typeface="Arial" charset="0"/>
              <a:cs typeface="Arial" charset="0"/>
            </a:endParaRPr>
          </a:p>
        </p:txBody>
      </p:sp>
      <p:pic>
        <p:nvPicPr>
          <p:cNvPr id="11" name="Picture 14" descr="iais_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subTitle" idx="1"/>
          </p:nvPr>
        </p:nvSpPr>
        <p:spPr>
          <a:xfrm>
            <a:off x="1371600" y="3886200"/>
            <a:ext cx="7304088" cy="1752600"/>
          </a:xfrm>
        </p:spPr>
        <p:txBody>
          <a:bodyPr/>
          <a:lstStyle>
            <a:lvl1pPr marL="0" indent="0" algn="ctr">
              <a:defRPr/>
            </a:lvl1pPr>
          </a:lstStyle>
          <a:p>
            <a:pPr lvl="0"/>
            <a:r>
              <a:rPr lang="en-US" noProof="0" dirty="0" smtClean="0"/>
              <a:t>Click to edit Master subtitle style</a:t>
            </a:r>
            <a:endParaRPr lang="en-GB" noProof="0" dirty="0" smtClean="0"/>
          </a:p>
        </p:txBody>
      </p:sp>
      <p:sp>
        <p:nvSpPr>
          <p:cNvPr id="1026" name="Rectangle 2"/>
          <p:cNvSpPr>
            <a:spLocks noGrp="1" noChangeArrowheads="1"/>
          </p:cNvSpPr>
          <p:nvPr>
            <p:ph type="title"/>
          </p:nvPr>
        </p:nvSpPr>
        <p:spPr>
          <a:xfrm>
            <a:off x="1331913" y="2130425"/>
            <a:ext cx="7343775" cy="1470025"/>
          </a:xfrm>
        </p:spPr>
        <p:txBody>
          <a:bodyPr/>
          <a:lstStyle>
            <a:lvl1pPr algn="ctr">
              <a:defRPr/>
            </a:lvl1pPr>
          </a:lstStyle>
          <a:p>
            <a:pPr lvl="0"/>
            <a:r>
              <a:rPr lang="en-US" noProof="0" smtClean="0"/>
              <a:t>Click to edit Master title style</a:t>
            </a:r>
            <a:endParaRPr lang="en-GB" noProof="0" smtClean="0"/>
          </a:p>
        </p:txBody>
      </p:sp>
      <p:sp>
        <p:nvSpPr>
          <p:cNvPr id="12" name="Rectangle 5"/>
          <p:cNvSpPr>
            <a:spLocks noGrp="1" noChangeArrowheads="1"/>
          </p:cNvSpPr>
          <p:nvPr>
            <p:ph type="ftr" sz="quarter" idx="10"/>
          </p:nvPr>
        </p:nvSpPr>
        <p:spPr>
          <a:xfrm>
            <a:off x="3124200" y="6245225"/>
            <a:ext cx="2895600" cy="476250"/>
          </a:xfrm>
        </p:spPr>
        <p:txBody>
          <a:bodyPr/>
          <a:lstStyle>
            <a:lvl1pPr algn="ctr" fontAlgn="auto">
              <a:spcBef>
                <a:spcPts val="0"/>
              </a:spcBef>
              <a:spcAft>
                <a:spcPts val="0"/>
              </a:spcAft>
              <a:defRPr sz="1000">
                <a:latin typeface="+mn-lt"/>
                <a:ea typeface="ＭＳ Ｐゴシック" pitchFamily="34" charset="-128"/>
              </a:defRPr>
            </a:lvl1pPr>
          </a:lstStyle>
          <a:p>
            <a:pPr>
              <a:defRPr/>
            </a:pPr>
            <a:r>
              <a:rPr lang="en-US" altLang="ja-JP"/>
              <a:t>Insert Footer On Master Slide (View/Master/Slide Master)</a:t>
            </a:r>
          </a:p>
        </p:txBody>
      </p:sp>
      <p:sp>
        <p:nvSpPr>
          <p:cNvPr id="13" name="Rectangle 6"/>
          <p:cNvSpPr>
            <a:spLocks noGrp="1" noChangeArrowheads="1"/>
          </p:cNvSpPr>
          <p:nvPr>
            <p:ph type="sldNum" sz="quarter" idx="11"/>
          </p:nvPr>
        </p:nvSpPr>
        <p:spPr>
          <a:xfrm>
            <a:off x="6553200" y="6245225"/>
            <a:ext cx="2133600" cy="476250"/>
          </a:xfrm>
        </p:spPr>
        <p:txBody>
          <a:bodyPr/>
          <a:lstStyle>
            <a:lvl1pPr>
              <a:defRPr/>
            </a:lvl1pPr>
          </a:lstStyle>
          <a:p>
            <a:pPr>
              <a:defRPr/>
            </a:pPr>
            <a:fld id="{94B679C3-FAB8-4F87-BAB5-972E0878770D}" type="slidenum">
              <a:rPr lang="ja-JP" altLang="en-US"/>
              <a:pPr>
                <a:defRPr/>
              </a:pPr>
              <a:t>‹#›</a:t>
            </a:fld>
            <a:endParaRPr lang="en-US" altLang="ja-JP"/>
          </a:p>
        </p:txBody>
      </p:sp>
      <p:sp>
        <p:nvSpPr>
          <p:cNvPr id="14" name="Rectangle 4"/>
          <p:cNvSpPr>
            <a:spLocks noGrp="1" noChangeArrowheads="1"/>
          </p:cNvSpPr>
          <p:nvPr>
            <p:ph type="dt" sz="half" idx="12"/>
          </p:nvPr>
        </p:nvSpPr>
        <p:spPr>
          <a:xfrm>
            <a:off x="457200" y="6245225"/>
            <a:ext cx="2133600" cy="476250"/>
          </a:xfrm>
        </p:spPr>
        <p:txBody>
          <a:bodyPr/>
          <a:lstStyle>
            <a:lvl1pPr fontAlgn="auto">
              <a:spcBef>
                <a:spcPts val="0"/>
              </a:spcBef>
              <a:spcAft>
                <a:spcPts val="0"/>
              </a:spcAft>
              <a:defRPr/>
            </a:lvl1pPr>
          </a:lstStyle>
          <a:p>
            <a:pPr>
              <a:defRPr/>
            </a:pPr>
            <a:r>
              <a:rPr lang="en-US" altLang="ja-JP"/>
              <a:t>Insert Date on Master (View/Master/Slide Master)</a:t>
            </a:r>
            <a:endParaRPr lang="en-US" altLang="ja-JP" dirty="0"/>
          </a:p>
        </p:txBody>
      </p:sp>
    </p:spTree>
    <p:extLst>
      <p:ext uri="{BB962C8B-B14F-4D97-AF65-F5344CB8AC3E}">
        <p14:creationId xmlns:p14="http://schemas.microsoft.com/office/powerpoint/2010/main" val="657706958"/>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951659DE-9CA8-4FAF-8E43-84C3338B2060}"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468403297"/>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377028DD-DA37-444B-83E9-192DB4BFDDF9}"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130903860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4000" y="1447800"/>
            <a:ext cx="35433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219700" y="1447800"/>
            <a:ext cx="35433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6" name="Slide Number Placeholder 5"/>
          <p:cNvSpPr>
            <a:spLocks noGrp="1"/>
          </p:cNvSpPr>
          <p:nvPr>
            <p:ph type="sldNum" sz="quarter" idx="11"/>
          </p:nvPr>
        </p:nvSpPr>
        <p:spPr/>
        <p:txBody>
          <a:bodyPr/>
          <a:lstStyle>
            <a:lvl1pPr>
              <a:defRPr/>
            </a:lvl1pPr>
          </a:lstStyle>
          <a:p>
            <a:pPr>
              <a:defRPr/>
            </a:pPr>
            <a:fld id="{E21372F8-4647-4A26-9859-C898F6A09740}" type="slidenum">
              <a:rPr lang="ja-JP" altLang="en-US"/>
              <a:pPr>
                <a:defRPr/>
              </a:pPr>
              <a:t>‹#›</a:t>
            </a:fld>
            <a:endParaRPr lang="en-US" altLang="ja-JP"/>
          </a:p>
        </p:txBody>
      </p:sp>
      <p:sp>
        <p:nvSpPr>
          <p:cNvPr id="7" name="Date Placeholder 6"/>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807707917"/>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8" name="Slide Number Placeholder 7"/>
          <p:cNvSpPr>
            <a:spLocks noGrp="1"/>
          </p:cNvSpPr>
          <p:nvPr>
            <p:ph type="sldNum" sz="quarter" idx="11"/>
          </p:nvPr>
        </p:nvSpPr>
        <p:spPr/>
        <p:txBody>
          <a:bodyPr/>
          <a:lstStyle>
            <a:lvl1pPr>
              <a:defRPr/>
            </a:lvl1pPr>
          </a:lstStyle>
          <a:p>
            <a:pPr>
              <a:defRPr/>
            </a:pPr>
            <a:fld id="{082412DF-35E0-4F2E-90CE-29A1ECC3FBFE}" type="slidenum">
              <a:rPr lang="ja-JP" altLang="en-US"/>
              <a:pPr>
                <a:defRPr/>
              </a:pPr>
              <a:t>‹#›</a:t>
            </a:fld>
            <a:endParaRPr lang="en-US" altLang="ja-JP"/>
          </a:p>
        </p:txBody>
      </p:sp>
      <p:sp>
        <p:nvSpPr>
          <p:cNvPr id="9" name="Date Placeholder 8"/>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231854066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4" name="Slide Number Placeholder 3"/>
          <p:cNvSpPr>
            <a:spLocks noGrp="1"/>
          </p:cNvSpPr>
          <p:nvPr>
            <p:ph type="sldNum" sz="quarter" idx="11"/>
          </p:nvPr>
        </p:nvSpPr>
        <p:spPr/>
        <p:txBody>
          <a:bodyPr/>
          <a:lstStyle>
            <a:lvl1pPr>
              <a:defRPr/>
            </a:lvl1pPr>
          </a:lstStyle>
          <a:p>
            <a:pPr>
              <a:defRPr/>
            </a:pPr>
            <a:fld id="{9623F5C4-2093-49CC-9C0D-0B46E55155C5}" type="slidenum">
              <a:rPr lang="ja-JP" altLang="en-US"/>
              <a:pPr>
                <a:defRPr/>
              </a:pPr>
              <a:t>‹#›</a:t>
            </a:fld>
            <a:endParaRPr lang="en-US" altLang="ja-JP"/>
          </a:p>
        </p:txBody>
      </p:sp>
      <p:sp>
        <p:nvSpPr>
          <p:cNvPr id="5" name="Date Placeholder 4"/>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79519402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3" name="Slide Number Placeholder 2"/>
          <p:cNvSpPr>
            <a:spLocks noGrp="1"/>
          </p:cNvSpPr>
          <p:nvPr>
            <p:ph type="sldNum" sz="quarter" idx="11"/>
          </p:nvPr>
        </p:nvSpPr>
        <p:spPr/>
        <p:txBody>
          <a:bodyPr/>
          <a:lstStyle>
            <a:lvl1pPr>
              <a:defRPr/>
            </a:lvl1pPr>
          </a:lstStyle>
          <a:p>
            <a:pPr>
              <a:defRPr/>
            </a:pPr>
            <a:fld id="{E4074E92-D7D1-45D2-AD77-1B939A6679C6}" type="slidenum">
              <a:rPr lang="ja-JP" altLang="en-US"/>
              <a:pPr>
                <a:defRPr/>
              </a:pPr>
              <a:t>‹#›</a:t>
            </a:fld>
            <a:endParaRPr lang="en-US" altLang="ja-JP"/>
          </a:p>
        </p:txBody>
      </p:sp>
      <p:sp>
        <p:nvSpPr>
          <p:cNvPr id="4" name="Date Placeholder 3"/>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960959286"/>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6" name="Slide Number Placeholder 5"/>
          <p:cNvSpPr>
            <a:spLocks noGrp="1"/>
          </p:cNvSpPr>
          <p:nvPr>
            <p:ph type="sldNum" sz="quarter" idx="11"/>
          </p:nvPr>
        </p:nvSpPr>
        <p:spPr/>
        <p:txBody>
          <a:bodyPr/>
          <a:lstStyle>
            <a:lvl1pPr>
              <a:defRPr/>
            </a:lvl1pPr>
          </a:lstStyle>
          <a:p>
            <a:pPr>
              <a:defRPr/>
            </a:pPr>
            <a:fld id="{8C109D9C-B662-422A-AC9C-C768BCDB8D5C}" type="slidenum">
              <a:rPr lang="ja-JP" altLang="en-US"/>
              <a:pPr>
                <a:defRPr/>
              </a:pPr>
              <a:t>‹#›</a:t>
            </a:fld>
            <a:endParaRPr lang="en-US" altLang="ja-JP"/>
          </a:p>
        </p:txBody>
      </p:sp>
      <p:sp>
        <p:nvSpPr>
          <p:cNvPr id="7" name="Date Placeholder 6"/>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1630580801"/>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6" name="Slide Number Placeholder 5"/>
          <p:cNvSpPr>
            <a:spLocks noGrp="1"/>
          </p:cNvSpPr>
          <p:nvPr>
            <p:ph type="sldNum" sz="quarter" idx="11"/>
          </p:nvPr>
        </p:nvSpPr>
        <p:spPr/>
        <p:txBody>
          <a:bodyPr/>
          <a:lstStyle>
            <a:lvl1pPr>
              <a:defRPr/>
            </a:lvl1pPr>
          </a:lstStyle>
          <a:p>
            <a:pPr>
              <a:defRPr/>
            </a:pPr>
            <a:fld id="{85EC2109-3F8F-4F04-8A88-7E9279EE1DEA}" type="slidenum">
              <a:rPr lang="ja-JP" altLang="en-US"/>
              <a:pPr>
                <a:defRPr/>
              </a:pPr>
              <a:t>‹#›</a:t>
            </a:fld>
            <a:endParaRPr lang="en-US" altLang="ja-JP"/>
          </a:p>
        </p:txBody>
      </p:sp>
      <p:sp>
        <p:nvSpPr>
          <p:cNvPr id="7" name="Date Placeholder 6"/>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300325017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userDrawn="1"/>
        </p:nvCxnSpPr>
        <p:spPr>
          <a:xfrm>
            <a:off x="468313" y="2908300"/>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73862" y="1700808"/>
            <a:ext cx="8446610" cy="1224136"/>
          </a:xfrm>
        </p:spPr>
        <p:txBody>
          <a:bodyPr anchor="b">
            <a:normAutofit/>
          </a:bodyPr>
          <a:lstStyle>
            <a:lvl1pPr algn="l">
              <a:defRPr sz="3000" b="0" i="0" cap="all" baseline="0">
                <a:solidFill>
                  <a:srgbClr val="359FD2"/>
                </a:solidFill>
                <a:latin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378364" y="2906713"/>
            <a:ext cx="8442108" cy="378271"/>
          </a:xfrm>
        </p:spPr>
        <p:txBody>
          <a:bodyPr anchor="b"/>
          <a:lstStyle>
            <a:lvl1pPr marL="0" indent="0">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657702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2B869BEA-9CAA-496E-9876-369351A194ED}"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endParaRPr lang="en-US" altLang="ja-JP" dirty="0"/>
          </a:p>
        </p:txBody>
      </p:sp>
    </p:spTree>
    <p:extLst>
      <p:ext uri="{BB962C8B-B14F-4D97-AF65-F5344CB8AC3E}">
        <p14:creationId xmlns:p14="http://schemas.microsoft.com/office/powerpoint/2010/main" val="295136891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152400"/>
            <a:ext cx="1943100"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192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fontAlgn="auto">
              <a:spcBef>
                <a:spcPts val="0"/>
              </a:spcBef>
              <a:spcAft>
                <a:spcPts val="0"/>
              </a:spcAft>
              <a:defRPr/>
            </a:lvl1pPr>
          </a:lstStyle>
          <a:p>
            <a:pPr>
              <a:defRPr/>
            </a:pPr>
            <a:r>
              <a:rPr lang="en-US" altLang="ja-JP"/>
              <a:t>Insert Footer On Master Slide (View/Master/Slide Master)</a:t>
            </a:r>
          </a:p>
        </p:txBody>
      </p:sp>
      <p:sp>
        <p:nvSpPr>
          <p:cNvPr id="5" name="Slide Number Placeholder 4"/>
          <p:cNvSpPr>
            <a:spLocks noGrp="1"/>
          </p:cNvSpPr>
          <p:nvPr>
            <p:ph type="sldNum" sz="quarter" idx="11"/>
          </p:nvPr>
        </p:nvSpPr>
        <p:spPr/>
        <p:txBody>
          <a:bodyPr/>
          <a:lstStyle>
            <a:lvl1pPr>
              <a:defRPr/>
            </a:lvl1pPr>
          </a:lstStyle>
          <a:p>
            <a:pPr>
              <a:defRPr/>
            </a:pPr>
            <a:fld id="{633C1339-48A7-43D9-B128-31007419C747}" type="slidenum">
              <a:rPr lang="ja-JP" altLang="en-US"/>
              <a:pPr>
                <a:defRPr/>
              </a:pPr>
              <a:t>‹#›</a:t>
            </a:fld>
            <a:endParaRPr lang="en-US" altLang="ja-JP"/>
          </a:p>
        </p:txBody>
      </p:sp>
      <p:sp>
        <p:nvSpPr>
          <p:cNvPr id="6" name="Date Placeholder 5"/>
          <p:cNvSpPr>
            <a:spLocks noGrp="1"/>
          </p:cNvSpPr>
          <p:nvPr>
            <p:ph type="dt" sz="half" idx="12"/>
          </p:nvPr>
        </p:nvSpPr>
        <p:spPr/>
        <p:txBody>
          <a:bodyPr/>
          <a:lstStyle>
            <a:lvl1pPr fontAlgn="auto">
              <a:spcBef>
                <a:spcPts val="0"/>
              </a:spcBef>
              <a:spcAft>
                <a:spcPts val="0"/>
              </a:spcAft>
              <a:defRPr/>
            </a:lvl1pPr>
          </a:lstStyle>
          <a:p>
            <a:pPr>
              <a:defRPr/>
            </a:pPr>
            <a:r>
              <a:rPr lang="en-US" altLang="ja-JP"/>
              <a:t>Insert Date on Master (View/Master/Slide Master)</a:t>
            </a:r>
          </a:p>
        </p:txBody>
      </p:sp>
    </p:spTree>
    <p:extLst>
      <p:ext uri="{BB962C8B-B14F-4D97-AF65-F5344CB8AC3E}">
        <p14:creationId xmlns:p14="http://schemas.microsoft.com/office/powerpoint/2010/main" val="94007697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468313" y="777875"/>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68313" y="6237288"/>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1488" y="6361113"/>
            <a:ext cx="1487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lvl1pPr algn="l">
              <a:defRPr sz="3000" baseline="0">
                <a:latin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457200" y="1196752"/>
            <a:ext cx="8229600" cy="4929411"/>
          </a:xfrm>
        </p:spPr>
        <p:txBody>
          <a:bodyPr>
            <a:normAutofit/>
          </a:bodyPr>
          <a:lstStyle>
            <a:lvl1pPr>
              <a:defRPr sz="2000" baseline="0">
                <a:latin typeface="Arial" pitchFamily="34" charset="0"/>
              </a:defRPr>
            </a:lvl1pPr>
            <a:lvl2pPr marL="742950" indent="-285750">
              <a:buFont typeface="Wingdings" pitchFamily="2" charset="2"/>
              <a:buChar char="§"/>
              <a:defRPr sz="1800" baseline="0">
                <a:latin typeface="Arial" pitchFamily="34" charset="0"/>
              </a:defRPr>
            </a:lvl2pPr>
            <a:lvl3pPr marL="1200150" indent="-285750">
              <a:buFontTx/>
              <a:buChar char="-"/>
              <a:defRPr sz="1500" baseline="0">
                <a:latin typeface="Arial" pitchFamily="34" charset="0"/>
              </a:defRPr>
            </a:lvl3pPr>
            <a:lvl4pPr marL="1543050" indent="-171450">
              <a:buFont typeface="Arial" pitchFamily="34" charset="0"/>
              <a:buChar char="•"/>
              <a:defRPr sz="1200" baseline="0">
                <a:latin typeface="Arial" pitchFamily="34" charset="0"/>
              </a:defRPr>
            </a:lvl4pPr>
            <a:lvl5pPr marL="2057400" indent="-228600">
              <a:buFont typeface="Wingdings" pitchFamily="2" charset="2"/>
              <a:buChar char="§"/>
              <a:defRPr sz="1100" baseline="0">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5"/>
          <p:cNvSpPr>
            <a:spLocks noGrp="1"/>
          </p:cNvSpPr>
          <p:nvPr>
            <p:ph type="sldNum" sz="quarter" idx="10"/>
          </p:nvPr>
        </p:nvSpPr>
        <p:spPr/>
        <p:txBody>
          <a:bodyPr/>
          <a:lstStyle>
            <a:lvl1pPr>
              <a:defRPr/>
            </a:lvl1pPr>
          </a:lstStyle>
          <a:p>
            <a:pPr>
              <a:defRPr/>
            </a:pPr>
            <a:fld id="{E69814BF-4F75-4EDC-B38F-171883E4EF2C}" type="slidenum">
              <a:rPr lang="en-GB" altLang="en-US"/>
              <a:pPr>
                <a:defRPr/>
              </a:pPr>
              <a:t>‹#›</a:t>
            </a:fld>
            <a:endParaRPr lang="en-GB" altLang="en-US"/>
          </a:p>
        </p:txBody>
      </p:sp>
    </p:spTree>
    <p:extLst>
      <p:ext uri="{BB962C8B-B14F-4D97-AF65-F5344CB8AC3E}">
        <p14:creationId xmlns:p14="http://schemas.microsoft.com/office/powerpoint/2010/main" val="4112485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468313" y="6237288"/>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1488" y="6361113"/>
            <a:ext cx="1487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468313" y="777875"/>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lvl1pPr algn="l">
              <a:defRPr sz="3000" baseline="0">
                <a:latin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2051720" y="1189826"/>
            <a:ext cx="6635080" cy="4936337"/>
          </a:xfrm>
        </p:spPr>
        <p:txBody>
          <a:bodyPr>
            <a:normAutofit/>
          </a:bodyPr>
          <a:lstStyle>
            <a:lvl1pPr>
              <a:defRPr sz="1600"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idx="13"/>
          </p:nvPr>
        </p:nvSpPr>
        <p:spPr>
          <a:xfrm>
            <a:off x="471753" y="1196752"/>
            <a:ext cx="1363943" cy="4936337"/>
          </a:xfrm>
        </p:spPr>
        <p:txBody>
          <a:bodyPr>
            <a:normAutofit/>
          </a:bodyPr>
          <a:lstStyle>
            <a:lvl1pPr marL="0" indent="0">
              <a:buFontTx/>
              <a:buNone/>
              <a:defRPr sz="1000" b="0" i="1"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smtClean="0"/>
              <a:t>Click to edit Master text styles</a:t>
            </a:r>
          </a:p>
        </p:txBody>
      </p:sp>
      <p:sp>
        <p:nvSpPr>
          <p:cNvPr id="8" name="Slide Number Placeholder 5"/>
          <p:cNvSpPr>
            <a:spLocks noGrp="1"/>
          </p:cNvSpPr>
          <p:nvPr>
            <p:ph type="sldNum" sz="quarter" idx="14"/>
          </p:nvPr>
        </p:nvSpPr>
        <p:spPr/>
        <p:txBody>
          <a:bodyPr/>
          <a:lstStyle>
            <a:lvl1pPr>
              <a:defRPr/>
            </a:lvl1pPr>
          </a:lstStyle>
          <a:p>
            <a:pPr>
              <a:defRPr/>
            </a:pPr>
            <a:fld id="{7AE30D53-144F-4FA8-9580-870506B6D734}" type="slidenum">
              <a:rPr lang="en-GB" altLang="en-US"/>
              <a:pPr>
                <a:defRPr/>
              </a:pPr>
              <a:t>‹#›</a:t>
            </a:fld>
            <a:endParaRPr lang="en-GB" altLang="en-US"/>
          </a:p>
        </p:txBody>
      </p:sp>
    </p:spTree>
    <p:extLst>
      <p:ext uri="{BB962C8B-B14F-4D97-AF65-F5344CB8AC3E}">
        <p14:creationId xmlns:p14="http://schemas.microsoft.com/office/powerpoint/2010/main" val="557672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cxnSp>
        <p:nvCxnSpPr>
          <p:cNvPr id="7" name="Straight Connector 6"/>
          <p:cNvCxnSpPr/>
          <p:nvPr userDrawn="1"/>
        </p:nvCxnSpPr>
        <p:spPr>
          <a:xfrm>
            <a:off x="468313" y="777875"/>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68313" y="6237288"/>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1488" y="6361113"/>
            <a:ext cx="1487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47574" y="802905"/>
            <a:ext cx="8228882" cy="409087"/>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74038"/>
            <a:ext cx="1378496" cy="4552125"/>
          </a:xfrm>
        </p:spPr>
        <p:txBody>
          <a:bodyPr>
            <a:normAutofit/>
          </a:bodyPr>
          <a:lstStyle>
            <a:lvl1pPr marL="0" indent="0">
              <a:buFontTx/>
              <a:buNone/>
              <a:defRPr sz="1000" i="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2051720" y="1588036"/>
            <a:ext cx="6624736" cy="360040"/>
          </a:xfrm>
          <a:solidFill>
            <a:srgbClr val="0C9BE2"/>
          </a:solidFill>
        </p:spPr>
        <p:txBody>
          <a:bodyPr anchor="ctr">
            <a:normAutofit/>
          </a:bodyPr>
          <a:lstStyle>
            <a:lvl1pPr marL="0" indent="0">
              <a:buNone/>
              <a:defRPr sz="1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51720" y="2060848"/>
            <a:ext cx="6635081" cy="4065315"/>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Slide Number Placeholder 8"/>
          <p:cNvSpPr>
            <a:spLocks noGrp="1"/>
          </p:cNvSpPr>
          <p:nvPr>
            <p:ph type="sldNum" sz="quarter" idx="10"/>
          </p:nvPr>
        </p:nvSpPr>
        <p:spPr/>
        <p:txBody>
          <a:bodyPr/>
          <a:lstStyle>
            <a:lvl1pPr>
              <a:defRPr/>
            </a:lvl1pPr>
          </a:lstStyle>
          <a:p>
            <a:pPr>
              <a:defRPr/>
            </a:pPr>
            <a:fld id="{4C0ED6B3-CAC8-4748-9C51-C685EE565959}" type="slidenum">
              <a:rPr lang="en-GB" altLang="en-US"/>
              <a:pPr>
                <a:defRPr/>
              </a:pPr>
              <a:t>‹#›</a:t>
            </a:fld>
            <a:endParaRPr lang="en-GB" altLang="en-US"/>
          </a:p>
        </p:txBody>
      </p:sp>
    </p:spTree>
    <p:extLst>
      <p:ext uri="{BB962C8B-B14F-4D97-AF65-F5344CB8AC3E}">
        <p14:creationId xmlns:p14="http://schemas.microsoft.com/office/powerpoint/2010/main" val="157488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8" name="Straight Connector 7"/>
          <p:cNvCxnSpPr/>
          <p:nvPr userDrawn="1"/>
        </p:nvCxnSpPr>
        <p:spPr>
          <a:xfrm>
            <a:off x="468313" y="777875"/>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8313" y="6237288"/>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1488" y="6361113"/>
            <a:ext cx="1487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412816"/>
            <a:ext cx="4040188" cy="360000"/>
          </a:xfrm>
          <a:solidFill>
            <a:srgbClr val="0C9BE2"/>
          </a:solidFill>
        </p:spPr>
        <p:txBody>
          <a:bodyPr rtlCol="0" anchor="ctr">
            <a:normAutofit/>
          </a:bodyPr>
          <a:lstStyle>
            <a:lvl1pPr marL="342900" indent="-342900">
              <a:buNone/>
              <a:defRPr lang="en-US" sz="1400" b="1" baseline="0" smtClean="0">
                <a:solidFill>
                  <a:schemeClr val="bg1"/>
                </a:solidFill>
              </a:defRPr>
            </a:lvl1pPr>
          </a:lstStyle>
          <a:p>
            <a:pPr lvl="0"/>
            <a:r>
              <a:rPr lang="en-US" dirty="0" smtClean="0"/>
              <a:t>Click to edit Master text styles</a:t>
            </a:r>
          </a:p>
        </p:txBody>
      </p:sp>
      <p:sp>
        <p:nvSpPr>
          <p:cNvPr id="4" name="Content Placeholder 3"/>
          <p:cNvSpPr>
            <a:spLocks noGrp="1"/>
          </p:cNvSpPr>
          <p:nvPr>
            <p:ph sz="half" idx="2"/>
          </p:nvPr>
        </p:nvSpPr>
        <p:spPr>
          <a:xfrm>
            <a:off x="457200" y="1844824"/>
            <a:ext cx="4040188"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412816"/>
            <a:ext cx="4041775" cy="360000"/>
          </a:xfrm>
          <a:solidFill>
            <a:srgbClr val="0C9BE2"/>
          </a:solidFill>
        </p:spPr>
        <p:txBody>
          <a:bodyPr rtlCol="0" anchor="ctr">
            <a:normAutofit/>
          </a:bodyPr>
          <a:lstStyle>
            <a:lvl1pPr marL="342900" indent="-342900">
              <a:buFontTx/>
              <a:buNone/>
              <a:defRPr lang="en-US" sz="1400" b="1" baseline="0" smtClean="0">
                <a:solidFill>
                  <a:schemeClr val="bg1"/>
                </a:solidFill>
              </a:defRPr>
            </a:lvl1pPr>
          </a:lstStyle>
          <a:p>
            <a:pPr lvl="0"/>
            <a:r>
              <a:rPr lang="en-US" dirty="0" smtClean="0"/>
              <a:t>Click to edit Master text styles</a:t>
            </a:r>
          </a:p>
        </p:txBody>
      </p:sp>
      <p:sp>
        <p:nvSpPr>
          <p:cNvPr id="6" name="Content Placeholder 5"/>
          <p:cNvSpPr>
            <a:spLocks noGrp="1"/>
          </p:cNvSpPr>
          <p:nvPr>
            <p:ph sz="quarter" idx="4"/>
          </p:nvPr>
        </p:nvSpPr>
        <p:spPr>
          <a:xfrm>
            <a:off x="4645025" y="1844824"/>
            <a:ext cx="4041775"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Text Placeholder 2"/>
          <p:cNvSpPr>
            <a:spLocks noGrp="1"/>
          </p:cNvSpPr>
          <p:nvPr>
            <p:ph type="body" idx="13"/>
          </p:nvPr>
        </p:nvSpPr>
        <p:spPr>
          <a:xfrm>
            <a:off x="467544" y="849951"/>
            <a:ext cx="8208912" cy="360040"/>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Slide Number Placeholder 8"/>
          <p:cNvSpPr>
            <a:spLocks noGrp="1"/>
          </p:cNvSpPr>
          <p:nvPr>
            <p:ph type="sldNum" sz="quarter" idx="14"/>
          </p:nvPr>
        </p:nvSpPr>
        <p:spPr/>
        <p:txBody>
          <a:bodyPr/>
          <a:lstStyle>
            <a:lvl1pPr>
              <a:defRPr/>
            </a:lvl1pPr>
          </a:lstStyle>
          <a:p>
            <a:pPr>
              <a:defRPr/>
            </a:pPr>
            <a:fld id="{93AC6FA6-4E2A-4806-95F7-5F1E0E51CF1E}" type="slidenum">
              <a:rPr lang="en-GB" altLang="en-US"/>
              <a:pPr>
                <a:defRPr/>
              </a:pPr>
              <a:t>‹#›</a:t>
            </a:fld>
            <a:endParaRPr lang="en-GB" altLang="en-US"/>
          </a:p>
        </p:txBody>
      </p:sp>
    </p:spTree>
    <p:extLst>
      <p:ext uri="{BB962C8B-B14F-4D97-AF65-F5344CB8AC3E}">
        <p14:creationId xmlns:p14="http://schemas.microsoft.com/office/powerpoint/2010/main" val="188290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468313" y="777875"/>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468313" y="6237288"/>
            <a:ext cx="8207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1488" y="6361113"/>
            <a:ext cx="1487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lvl1pPr>
              <a:defRPr sz="3000" baseline="0"/>
            </a:lvl1pPr>
          </a:lstStyle>
          <a:p>
            <a:r>
              <a:rPr lang="en-US" smtClean="0"/>
              <a:t>Click to edit Master title style</a:t>
            </a:r>
            <a:endParaRPr lang="en-GB" dirty="0"/>
          </a:p>
        </p:txBody>
      </p:sp>
      <p:sp>
        <p:nvSpPr>
          <p:cNvPr id="3" name="Content Placeholder 2"/>
          <p:cNvSpPr>
            <a:spLocks noGrp="1"/>
          </p:cNvSpPr>
          <p:nvPr>
            <p:ph sz="half" idx="1"/>
          </p:nvPr>
        </p:nvSpPr>
        <p:spPr>
          <a:xfrm>
            <a:off x="457200" y="2060848"/>
            <a:ext cx="4038600" cy="4065315"/>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2060848"/>
            <a:ext cx="4038600" cy="4065315"/>
          </a:xfrm>
        </p:spPr>
        <p:txBody>
          <a:bodyPr>
            <a:normAutofit/>
          </a:bodyPr>
          <a:lstStyle>
            <a:lvl1pPr marL="0" indent="0">
              <a:buNone/>
              <a:defRPr sz="1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8" name="Slide Number Placeholder 6"/>
          <p:cNvSpPr>
            <a:spLocks noGrp="1"/>
          </p:cNvSpPr>
          <p:nvPr>
            <p:ph type="sldNum" sz="quarter" idx="10"/>
          </p:nvPr>
        </p:nvSpPr>
        <p:spPr/>
        <p:txBody>
          <a:bodyPr/>
          <a:lstStyle>
            <a:lvl1pPr>
              <a:defRPr/>
            </a:lvl1pPr>
          </a:lstStyle>
          <a:p>
            <a:pPr>
              <a:defRPr/>
            </a:pPr>
            <a:fld id="{AEC59485-CD7F-4E43-B467-7E8656D56EC9}" type="slidenum">
              <a:rPr lang="en-GB" altLang="en-US"/>
              <a:pPr>
                <a:defRPr/>
              </a:pPr>
              <a:t>‹#›</a:t>
            </a:fld>
            <a:endParaRPr lang="en-GB" altLang="en-US"/>
          </a:p>
        </p:txBody>
      </p:sp>
    </p:spTree>
    <p:extLst>
      <p:ext uri="{BB962C8B-B14F-4D97-AF65-F5344CB8AC3E}">
        <p14:creationId xmlns:p14="http://schemas.microsoft.com/office/powerpoint/2010/main" val="343915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404813"/>
            <a:ext cx="29686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105272" y="1969963"/>
            <a:ext cx="4042792" cy="562074"/>
          </a:xfrm>
        </p:spPr>
        <p:txBody>
          <a:bodyPr>
            <a:normAutofit/>
          </a:bodyPr>
          <a:lstStyle>
            <a:lvl1pPr>
              <a:defRPr sz="1800" baseline="0"/>
            </a:lvl1pPr>
          </a:lstStyle>
          <a:p>
            <a:r>
              <a:rPr lang="en-US" smtClean="0"/>
              <a:t>Click to edit Master title style</a:t>
            </a:r>
            <a:endParaRPr lang="en-GB" dirty="0"/>
          </a:p>
        </p:txBody>
      </p:sp>
      <p:sp>
        <p:nvSpPr>
          <p:cNvPr id="3" name="Content Placeholder 2"/>
          <p:cNvSpPr>
            <a:spLocks noGrp="1"/>
          </p:cNvSpPr>
          <p:nvPr>
            <p:ph sz="half" idx="1"/>
          </p:nvPr>
        </p:nvSpPr>
        <p:spPr>
          <a:xfrm>
            <a:off x="1105272" y="2532037"/>
            <a:ext cx="4038600" cy="3417243"/>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5" name="Slide Number Placeholder 6"/>
          <p:cNvSpPr>
            <a:spLocks noGrp="1"/>
          </p:cNvSpPr>
          <p:nvPr>
            <p:ph type="sldNum" sz="quarter" idx="10"/>
          </p:nvPr>
        </p:nvSpPr>
        <p:spPr/>
        <p:txBody>
          <a:bodyPr/>
          <a:lstStyle>
            <a:lvl1pPr>
              <a:defRPr/>
            </a:lvl1pPr>
          </a:lstStyle>
          <a:p>
            <a:pPr>
              <a:defRPr/>
            </a:pPr>
            <a:fld id="{3ACB34BE-5079-4BE8-8C74-BE17944C26D6}" type="slidenum">
              <a:rPr lang="en-GB" altLang="en-US"/>
              <a:pPr>
                <a:defRPr/>
              </a:pPr>
              <a:t>‹#›</a:t>
            </a:fld>
            <a:endParaRPr lang="en-GB" altLang="en-US"/>
          </a:p>
        </p:txBody>
      </p:sp>
    </p:spTree>
    <p:extLst>
      <p:ext uri="{BB962C8B-B14F-4D97-AF65-F5344CB8AC3E}">
        <p14:creationId xmlns:p14="http://schemas.microsoft.com/office/powerpoint/2010/main" val="1987652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9.jpe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9.jpe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268413"/>
            <a:ext cx="82296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C07779C-BB32-4E02-ACF3-8A1A78EB10B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335" r:id="rId1"/>
    <p:sldLayoutId id="2147485336" r:id="rId2"/>
    <p:sldLayoutId id="2147485337" r:id="rId3"/>
    <p:sldLayoutId id="2147485338" r:id="rId4"/>
    <p:sldLayoutId id="2147485339" r:id="rId5"/>
    <p:sldLayoutId id="2147485340" r:id="rId6"/>
    <p:sldLayoutId id="2147485341" r:id="rId7"/>
    <p:sldLayoutId id="2147485342" r:id="rId8"/>
    <p:sldLayoutId id="2147485343" r:id="rId9"/>
  </p:sldLayoutIdLst>
  <p:hf hdr="0" ftr="0" dt="0"/>
  <p:txStyles>
    <p:titleStyle>
      <a:lvl1pPr algn="l" rtl="0" eaLnBrk="0" fontAlgn="base" hangingPunct="0">
        <a:spcBef>
          <a:spcPct val="0"/>
        </a:spcBef>
        <a:spcAft>
          <a:spcPct val="0"/>
        </a:spcAft>
        <a:defRPr sz="3000" kern="1200">
          <a:solidFill>
            <a:schemeClr val="tx1"/>
          </a:solidFill>
          <a:latin typeface="Arial" pitchFamily="34" charset="0"/>
          <a:ea typeface="+mj-ea"/>
          <a:cs typeface="+mj-cs"/>
        </a:defRPr>
      </a:lvl1pPr>
      <a:lvl2pPr algn="l" rtl="0" eaLnBrk="0" fontAlgn="base" hangingPunct="0">
        <a:spcBef>
          <a:spcPct val="0"/>
        </a:spcBef>
        <a:spcAft>
          <a:spcPct val="0"/>
        </a:spcAft>
        <a:defRPr sz="3000">
          <a:solidFill>
            <a:schemeClr val="tx1"/>
          </a:solidFill>
          <a:latin typeface="Arial" charset="0"/>
        </a:defRPr>
      </a:lvl2pPr>
      <a:lvl3pPr algn="l" rtl="0" eaLnBrk="0" fontAlgn="base" hangingPunct="0">
        <a:spcBef>
          <a:spcPct val="0"/>
        </a:spcBef>
        <a:spcAft>
          <a:spcPct val="0"/>
        </a:spcAft>
        <a:defRPr sz="3000">
          <a:solidFill>
            <a:schemeClr val="tx1"/>
          </a:solidFill>
          <a:latin typeface="Arial" charset="0"/>
        </a:defRPr>
      </a:lvl3pPr>
      <a:lvl4pPr algn="l" rtl="0" eaLnBrk="0" fontAlgn="base" hangingPunct="0">
        <a:spcBef>
          <a:spcPct val="0"/>
        </a:spcBef>
        <a:spcAft>
          <a:spcPct val="0"/>
        </a:spcAft>
        <a:defRPr sz="3000">
          <a:solidFill>
            <a:schemeClr val="tx1"/>
          </a:solidFill>
          <a:latin typeface="Arial" charset="0"/>
        </a:defRPr>
      </a:lvl4pPr>
      <a:lvl5pPr algn="l" rtl="0" eaLnBrk="0" fontAlgn="base" hangingPunct="0">
        <a:spcBef>
          <a:spcPct val="0"/>
        </a:spcBef>
        <a:spcAft>
          <a:spcPct val="0"/>
        </a:spcAft>
        <a:defRPr sz="3000">
          <a:solidFill>
            <a:schemeClr val="tx1"/>
          </a:solidFill>
          <a:latin typeface="Arial" charset="0"/>
        </a:defRPr>
      </a:lvl5pPr>
      <a:lvl6pPr marL="457200" algn="l" rtl="0" fontAlgn="base">
        <a:spcBef>
          <a:spcPct val="0"/>
        </a:spcBef>
        <a:spcAft>
          <a:spcPct val="0"/>
        </a:spcAft>
        <a:defRPr sz="3000">
          <a:solidFill>
            <a:schemeClr val="tx1"/>
          </a:solidFill>
          <a:latin typeface="Arial" charset="0"/>
        </a:defRPr>
      </a:lvl6pPr>
      <a:lvl7pPr marL="914400" algn="l" rtl="0" fontAlgn="base">
        <a:spcBef>
          <a:spcPct val="0"/>
        </a:spcBef>
        <a:spcAft>
          <a:spcPct val="0"/>
        </a:spcAft>
        <a:defRPr sz="3000">
          <a:solidFill>
            <a:schemeClr val="tx1"/>
          </a:solidFill>
          <a:latin typeface="Arial" charset="0"/>
        </a:defRPr>
      </a:lvl7pPr>
      <a:lvl8pPr marL="1371600" algn="l" rtl="0" fontAlgn="base">
        <a:spcBef>
          <a:spcPct val="0"/>
        </a:spcBef>
        <a:spcAft>
          <a:spcPct val="0"/>
        </a:spcAft>
        <a:defRPr sz="3000">
          <a:solidFill>
            <a:schemeClr val="tx1"/>
          </a:solidFill>
          <a:latin typeface="Arial" charset="0"/>
        </a:defRPr>
      </a:lvl8pPr>
      <a:lvl9pPr marL="1828800" algn="l" rtl="0" fontAlgn="base">
        <a:spcBef>
          <a:spcPct val="0"/>
        </a:spcBef>
        <a:spcAft>
          <a:spcPct val="0"/>
        </a:spcAft>
        <a:defRPr sz="30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Wingdings" panose="05000000000000000000" pitchFamily="2" charset="2"/>
        <a:buChar char="§"/>
        <a:defRPr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Wingdings" panose="05000000000000000000" pitchFamily="2" charset="2"/>
        <a:buChar char="§"/>
        <a:defRPr sz="11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2"/>
          <p:cNvSpPr>
            <a:spLocks noChangeArrowheads="1"/>
          </p:cNvSpPr>
          <p:nvPr/>
        </p:nvSpPr>
        <p:spPr bwMode="auto">
          <a:xfrm>
            <a:off x="0" y="152400"/>
            <a:ext cx="9144000" cy="990600"/>
          </a:xfrm>
          <a:prstGeom prst="rect">
            <a:avLst/>
          </a:prstGeom>
          <a:solidFill>
            <a:srgbClr val="6699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3200" b="1" smtClean="0">
              <a:solidFill>
                <a:srgbClr val="000000"/>
              </a:solidFill>
              <a:latin typeface="Arial" charset="0"/>
              <a:cs typeface="Arial" charset="0"/>
            </a:endParaRPr>
          </a:p>
        </p:txBody>
      </p:sp>
      <p:sp>
        <p:nvSpPr>
          <p:cNvPr id="2051" name="Rectangle 2"/>
          <p:cNvSpPr>
            <a:spLocks noChangeArrowheads="1"/>
          </p:cNvSpPr>
          <p:nvPr/>
        </p:nvSpPr>
        <p:spPr bwMode="auto">
          <a:xfrm>
            <a:off x="152400" y="0"/>
            <a:ext cx="1066800" cy="6858000"/>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2400" smtClean="0">
              <a:solidFill>
                <a:srgbClr val="000000"/>
              </a:solidFill>
              <a:latin typeface="Times New Roman" pitchFamily="18" charset="0"/>
              <a:cs typeface="Arial" charset="0"/>
            </a:endParaRPr>
          </a:p>
        </p:txBody>
      </p:sp>
      <p:sp>
        <p:nvSpPr>
          <p:cNvPr id="2052" name="Rectangle 3"/>
          <p:cNvSpPr>
            <a:spLocks noGrp="1" noChangeArrowheads="1"/>
          </p:cNvSpPr>
          <p:nvPr>
            <p:ph type="body" idx="1"/>
          </p:nvPr>
        </p:nvSpPr>
        <p:spPr bwMode="auto">
          <a:xfrm>
            <a:off x="1524000" y="1447800"/>
            <a:ext cx="723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ja-JP" smtClean="0"/>
          </a:p>
        </p:txBody>
      </p:sp>
      <p:sp>
        <p:nvSpPr>
          <p:cNvPr id="1029" name="Rectangle 5"/>
          <p:cNvSpPr>
            <a:spLocks noGrp="1" noChangeArrowheads="1"/>
          </p:cNvSpPr>
          <p:nvPr>
            <p:ph type="ftr" sz="quarter" idx="3"/>
          </p:nvPr>
        </p:nvSpPr>
        <p:spPr bwMode="auto">
          <a:xfrm>
            <a:off x="1600200" y="6248400"/>
            <a:ext cx="655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mn-lt"/>
                <a:ea typeface="ＭＳ Ｐゴシック" pitchFamily="34" charset="-128"/>
                <a:cs typeface="+mn-cs"/>
              </a:defRPr>
            </a:lvl1pPr>
          </a:lstStyle>
          <a:p>
            <a:pPr>
              <a:defRPr/>
            </a:pPr>
            <a:r>
              <a:rPr lang="en-US" altLang="ja-JP"/>
              <a:t>Insert Footer On Master Slide (View/Master/Slide Master)</a:t>
            </a:r>
          </a:p>
        </p:txBody>
      </p:sp>
      <p:sp>
        <p:nvSpPr>
          <p:cNvPr id="1030" name="Rectangle 6"/>
          <p:cNvSpPr>
            <a:spLocks noGrp="1" noChangeArrowheads="1"/>
          </p:cNvSpPr>
          <p:nvPr>
            <p:ph type="sldNum" sz="quarter" idx="4"/>
          </p:nvPr>
        </p:nvSpPr>
        <p:spPr bwMode="auto">
          <a:xfrm>
            <a:off x="8229600" y="62484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anose="020B0604020202020204" pitchFamily="34" charset="0"/>
                <a:ea typeface="ＭＳ Ｐゴシック" panose="020B0600070205080204" pitchFamily="34" charset="-128"/>
              </a:defRPr>
            </a:lvl1pPr>
          </a:lstStyle>
          <a:p>
            <a:pPr>
              <a:defRPr/>
            </a:pPr>
            <a:fld id="{2D93E6AF-5D96-4737-9530-3EBF015F80E8}" type="slidenum">
              <a:rPr lang="ja-JP" altLang="en-US"/>
              <a:pPr>
                <a:defRPr/>
              </a:pPr>
              <a:t>‹#›</a:t>
            </a:fld>
            <a:endParaRPr lang="en-US" altLang="ja-JP"/>
          </a:p>
        </p:txBody>
      </p:sp>
      <p:sp>
        <p:nvSpPr>
          <p:cNvPr id="2055" name="Rectangle 7"/>
          <p:cNvSpPr>
            <a:spLocks noChangeArrowheads="1"/>
          </p:cNvSpPr>
          <p:nvPr/>
        </p:nvSpPr>
        <p:spPr bwMode="auto">
          <a:xfrm>
            <a:off x="250825" y="0"/>
            <a:ext cx="1066800" cy="68580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GB" altLang="en-US" sz="2400" smtClean="0">
              <a:solidFill>
                <a:srgbClr val="000000"/>
              </a:solidFill>
              <a:latin typeface="Times New Roman" pitchFamily="18" charset="0"/>
              <a:cs typeface="Arial" charset="0"/>
            </a:endParaRPr>
          </a:p>
        </p:txBody>
      </p:sp>
      <p:sp>
        <p:nvSpPr>
          <p:cNvPr id="2056" name="Rectangle 8"/>
          <p:cNvSpPr>
            <a:spLocks noChangeArrowheads="1"/>
          </p:cNvSpPr>
          <p:nvPr/>
        </p:nvSpPr>
        <p:spPr bwMode="auto">
          <a:xfrm>
            <a:off x="0" y="152400"/>
            <a:ext cx="9144000" cy="990600"/>
          </a:xfrm>
          <a:prstGeom prst="rect">
            <a:avLst/>
          </a:prstGeom>
          <a:solidFill>
            <a:srgbClr val="6699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sp>
        <p:nvSpPr>
          <p:cNvPr id="2057" name="Rectangle 2"/>
          <p:cNvSpPr>
            <a:spLocks noGrp="1" noChangeArrowheads="1"/>
          </p:cNvSpPr>
          <p:nvPr>
            <p:ph type="title"/>
          </p:nvPr>
        </p:nvSpPr>
        <p:spPr bwMode="auto">
          <a:xfrm>
            <a:off x="1219200" y="1524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8" name="Rectangle 4"/>
          <p:cNvSpPr>
            <a:spLocks noGrp="1" noChangeArrowheads="1"/>
          </p:cNvSpPr>
          <p:nvPr>
            <p:ph type="dt" sz="half" idx="2"/>
          </p:nvPr>
        </p:nvSpPr>
        <p:spPr bwMode="auto">
          <a:xfrm>
            <a:off x="152400" y="6324600"/>
            <a:ext cx="1219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Narrow" pitchFamily="34" charset="0"/>
                <a:ea typeface="ＭＳ Ｐゴシック" pitchFamily="34" charset="-128"/>
                <a:cs typeface="+mn-cs"/>
              </a:defRPr>
            </a:lvl1pPr>
          </a:lstStyle>
          <a:p>
            <a:pPr>
              <a:defRPr/>
            </a:pPr>
            <a:r>
              <a:rPr lang="en-US" altLang="ja-JP"/>
              <a:t>Insert Date on Master (View/Master/Slide Master)</a:t>
            </a:r>
            <a:endParaRPr lang="en-US" altLang="ja-JP" dirty="0"/>
          </a:p>
        </p:txBody>
      </p:sp>
      <p:sp>
        <p:nvSpPr>
          <p:cNvPr id="2059" name="Rectangle 9"/>
          <p:cNvSpPr>
            <a:spLocks noChangeArrowheads="1"/>
          </p:cNvSpPr>
          <p:nvPr/>
        </p:nvSpPr>
        <p:spPr bwMode="auto">
          <a:xfrm>
            <a:off x="152400" y="152400"/>
            <a:ext cx="1066800" cy="990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pic>
        <p:nvPicPr>
          <p:cNvPr id="2060" name="Picture 20" descr="iais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Rectangle 13"/>
          <p:cNvSpPr>
            <a:spLocks noChangeArrowheads="1"/>
          </p:cNvSpPr>
          <p:nvPr/>
        </p:nvSpPr>
        <p:spPr bwMode="auto">
          <a:xfrm>
            <a:off x="152400" y="152400"/>
            <a:ext cx="1066800" cy="9906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GB" altLang="en-US" smtClean="0">
              <a:solidFill>
                <a:srgbClr val="000000"/>
              </a:solidFill>
              <a:latin typeface="Arial" charset="0"/>
              <a:cs typeface="Arial" charset="0"/>
            </a:endParaRPr>
          </a:p>
        </p:txBody>
      </p:sp>
      <p:pic>
        <p:nvPicPr>
          <p:cNvPr id="2062" name="Picture 14" descr="iais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45" r:id="rId1"/>
    <p:sldLayoutId id="2147485346" r:id="rId2"/>
    <p:sldLayoutId id="2147485347" r:id="rId3"/>
    <p:sldLayoutId id="2147485348" r:id="rId4"/>
    <p:sldLayoutId id="2147485349" r:id="rId5"/>
    <p:sldLayoutId id="2147485350" r:id="rId6"/>
    <p:sldLayoutId id="2147485351" r:id="rId7"/>
    <p:sldLayoutId id="2147485352" r:id="rId8"/>
    <p:sldLayoutId id="2147485353" r:id="rId9"/>
    <p:sldLayoutId id="2147485354" r:id="rId10"/>
    <p:sldLayoutId id="2147485355" r:id="rId11"/>
  </p:sldLayoutIdLst>
  <p:transition>
    <p:wipe dir="r"/>
  </p:transition>
  <p:hf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Font typeface="Wingdings" panose="05000000000000000000" pitchFamily="2" charset="2"/>
        <a:buChar char="ü"/>
        <a:defRPr sz="22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2"/>
          <p:cNvSpPr>
            <a:spLocks noChangeArrowheads="1"/>
          </p:cNvSpPr>
          <p:nvPr/>
        </p:nvSpPr>
        <p:spPr bwMode="auto">
          <a:xfrm>
            <a:off x="0" y="152400"/>
            <a:ext cx="9144000" cy="990600"/>
          </a:xfrm>
          <a:prstGeom prst="rect">
            <a:avLst/>
          </a:prstGeom>
          <a:solidFill>
            <a:srgbClr val="6699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3200" b="1" smtClean="0">
              <a:solidFill>
                <a:srgbClr val="000000"/>
              </a:solidFill>
              <a:latin typeface="Arial" charset="0"/>
              <a:cs typeface="Arial" charset="0"/>
            </a:endParaRPr>
          </a:p>
        </p:txBody>
      </p:sp>
      <p:sp>
        <p:nvSpPr>
          <p:cNvPr id="3075" name="Rectangle 2"/>
          <p:cNvSpPr>
            <a:spLocks noChangeArrowheads="1"/>
          </p:cNvSpPr>
          <p:nvPr/>
        </p:nvSpPr>
        <p:spPr bwMode="auto">
          <a:xfrm>
            <a:off x="152400" y="0"/>
            <a:ext cx="1066800" cy="6858000"/>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sz="2400" smtClean="0">
              <a:solidFill>
                <a:srgbClr val="000000"/>
              </a:solidFill>
              <a:latin typeface="Times New Roman" pitchFamily="18" charset="0"/>
              <a:cs typeface="Arial" charset="0"/>
            </a:endParaRPr>
          </a:p>
        </p:txBody>
      </p:sp>
      <p:sp>
        <p:nvSpPr>
          <p:cNvPr id="3076" name="Rectangle 3"/>
          <p:cNvSpPr>
            <a:spLocks noGrp="1" noChangeArrowheads="1"/>
          </p:cNvSpPr>
          <p:nvPr>
            <p:ph type="body" idx="1"/>
          </p:nvPr>
        </p:nvSpPr>
        <p:spPr bwMode="auto">
          <a:xfrm>
            <a:off x="1524000" y="1447800"/>
            <a:ext cx="723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ja-JP" smtClean="0"/>
          </a:p>
        </p:txBody>
      </p:sp>
      <p:sp>
        <p:nvSpPr>
          <p:cNvPr id="1029" name="Rectangle 5"/>
          <p:cNvSpPr>
            <a:spLocks noGrp="1" noChangeArrowheads="1"/>
          </p:cNvSpPr>
          <p:nvPr>
            <p:ph type="ftr" sz="quarter" idx="3"/>
          </p:nvPr>
        </p:nvSpPr>
        <p:spPr bwMode="auto">
          <a:xfrm>
            <a:off x="1600200" y="6248400"/>
            <a:ext cx="655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mn-lt"/>
                <a:ea typeface="ＭＳ Ｐゴシック" pitchFamily="34" charset="-128"/>
                <a:cs typeface="+mn-cs"/>
              </a:defRPr>
            </a:lvl1pPr>
          </a:lstStyle>
          <a:p>
            <a:pPr>
              <a:defRPr/>
            </a:pPr>
            <a:r>
              <a:rPr lang="en-US" altLang="ja-JP"/>
              <a:t>Insert Footer On Master Slide (View/Master/Slide Master)</a:t>
            </a:r>
          </a:p>
        </p:txBody>
      </p:sp>
      <p:sp>
        <p:nvSpPr>
          <p:cNvPr id="1030" name="Rectangle 6"/>
          <p:cNvSpPr>
            <a:spLocks noGrp="1" noChangeArrowheads="1"/>
          </p:cNvSpPr>
          <p:nvPr>
            <p:ph type="sldNum" sz="quarter" idx="4"/>
          </p:nvPr>
        </p:nvSpPr>
        <p:spPr bwMode="auto">
          <a:xfrm>
            <a:off x="8229600" y="62484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anose="020B0604020202020204" pitchFamily="34" charset="0"/>
                <a:ea typeface="ＭＳ Ｐゴシック" panose="020B0600070205080204" pitchFamily="34" charset="-128"/>
              </a:defRPr>
            </a:lvl1pPr>
          </a:lstStyle>
          <a:p>
            <a:pPr>
              <a:defRPr/>
            </a:pPr>
            <a:fld id="{D1ED0A4A-E8DB-4054-AA87-AAFA16F5081B}" type="slidenum">
              <a:rPr lang="ja-JP" altLang="en-US"/>
              <a:pPr>
                <a:defRPr/>
              </a:pPr>
              <a:t>‹#›</a:t>
            </a:fld>
            <a:endParaRPr lang="en-US" altLang="ja-JP"/>
          </a:p>
        </p:txBody>
      </p:sp>
      <p:sp>
        <p:nvSpPr>
          <p:cNvPr id="3079" name="Rectangle 7"/>
          <p:cNvSpPr>
            <a:spLocks noChangeArrowheads="1"/>
          </p:cNvSpPr>
          <p:nvPr/>
        </p:nvSpPr>
        <p:spPr bwMode="auto">
          <a:xfrm>
            <a:off x="250825" y="0"/>
            <a:ext cx="1066800" cy="68580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GB" altLang="en-US" sz="2400" smtClean="0">
              <a:solidFill>
                <a:srgbClr val="000000"/>
              </a:solidFill>
              <a:latin typeface="Times New Roman" pitchFamily="18" charset="0"/>
              <a:cs typeface="Arial" charset="0"/>
            </a:endParaRPr>
          </a:p>
        </p:txBody>
      </p:sp>
      <p:sp>
        <p:nvSpPr>
          <p:cNvPr id="3080" name="Rectangle 8"/>
          <p:cNvSpPr>
            <a:spLocks noChangeArrowheads="1"/>
          </p:cNvSpPr>
          <p:nvPr/>
        </p:nvSpPr>
        <p:spPr bwMode="auto">
          <a:xfrm>
            <a:off x="0" y="152400"/>
            <a:ext cx="9144000" cy="990600"/>
          </a:xfrm>
          <a:prstGeom prst="rect">
            <a:avLst/>
          </a:prstGeom>
          <a:solidFill>
            <a:srgbClr val="6699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sp>
        <p:nvSpPr>
          <p:cNvPr id="3081" name="Rectangle 2"/>
          <p:cNvSpPr>
            <a:spLocks noGrp="1" noChangeArrowheads="1"/>
          </p:cNvSpPr>
          <p:nvPr>
            <p:ph type="title"/>
          </p:nvPr>
        </p:nvSpPr>
        <p:spPr bwMode="auto">
          <a:xfrm>
            <a:off x="1219200" y="1524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8" name="Rectangle 4"/>
          <p:cNvSpPr>
            <a:spLocks noGrp="1" noChangeArrowheads="1"/>
          </p:cNvSpPr>
          <p:nvPr>
            <p:ph type="dt" sz="half" idx="2"/>
          </p:nvPr>
        </p:nvSpPr>
        <p:spPr bwMode="auto">
          <a:xfrm>
            <a:off x="152400" y="6324600"/>
            <a:ext cx="1219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Narrow" pitchFamily="34" charset="0"/>
                <a:ea typeface="ＭＳ Ｐゴシック" pitchFamily="34" charset="-128"/>
                <a:cs typeface="+mn-cs"/>
              </a:defRPr>
            </a:lvl1pPr>
          </a:lstStyle>
          <a:p>
            <a:pPr>
              <a:defRPr/>
            </a:pPr>
            <a:r>
              <a:rPr lang="en-US" altLang="ja-JP"/>
              <a:t>Insert Date on Master (View/Master/Slide Master)</a:t>
            </a:r>
            <a:endParaRPr lang="en-US" altLang="ja-JP" dirty="0"/>
          </a:p>
        </p:txBody>
      </p:sp>
      <p:sp>
        <p:nvSpPr>
          <p:cNvPr id="3083" name="Rectangle 9"/>
          <p:cNvSpPr>
            <a:spLocks noChangeArrowheads="1"/>
          </p:cNvSpPr>
          <p:nvPr/>
        </p:nvSpPr>
        <p:spPr bwMode="auto">
          <a:xfrm>
            <a:off x="152400" y="152400"/>
            <a:ext cx="1066800" cy="990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sz="2400" smtClean="0">
              <a:solidFill>
                <a:srgbClr val="000000"/>
              </a:solidFill>
              <a:latin typeface="Times New Roman" pitchFamily="18" charset="0"/>
              <a:cs typeface="Arial" charset="0"/>
            </a:endParaRPr>
          </a:p>
        </p:txBody>
      </p:sp>
      <p:pic>
        <p:nvPicPr>
          <p:cNvPr id="3084" name="Picture 20" descr="iais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5" name="Rectangle 13"/>
          <p:cNvSpPr>
            <a:spLocks noChangeArrowheads="1"/>
          </p:cNvSpPr>
          <p:nvPr/>
        </p:nvSpPr>
        <p:spPr bwMode="auto">
          <a:xfrm>
            <a:off x="152400" y="152400"/>
            <a:ext cx="1066800" cy="9906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GB" altLang="en-US" smtClean="0">
              <a:solidFill>
                <a:srgbClr val="000000"/>
              </a:solidFill>
              <a:latin typeface="Arial" charset="0"/>
              <a:cs typeface="Arial" charset="0"/>
            </a:endParaRPr>
          </a:p>
        </p:txBody>
      </p:sp>
      <p:pic>
        <p:nvPicPr>
          <p:cNvPr id="3086" name="Picture 14" descr="iais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 y="152400"/>
            <a:ext cx="10668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56" r:id="rId1"/>
    <p:sldLayoutId id="2147485357" r:id="rId2"/>
    <p:sldLayoutId id="2147485358" r:id="rId3"/>
    <p:sldLayoutId id="2147485359" r:id="rId4"/>
    <p:sldLayoutId id="2147485360" r:id="rId5"/>
    <p:sldLayoutId id="2147485361" r:id="rId6"/>
    <p:sldLayoutId id="2147485362" r:id="rId7"/>
    <p:sldLayoutId id="2147485363" r:id="rId8"/>
    <p:sldLayoutId id="2147485364" r:id="rId9"/>
    <p:sldLayoutId id="2147485365" r:id="rId10"/>
    <p:sldLayoutId id="2147485366" r:id="rId11"/>
  </p:sldLayoutIdLst>
  <p:transition>
    <p:wipe dir="r"/>
  </p:transition>
  <p:hf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Font typeface="Wingdings" panose="05000000000000000000" pitchFamily="2" charset="2"/>
        <a:buChar char="ü"/>
        <a:defRPr sz="22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a:xfrm>
            <a:off x="555625" y="1628775"/>
            <a:ext cx="8104188" cy="1971675"/>
          </a:xfrm>
        </p:spPr>
        <p:txBody>
          <a:bodyPr>
            <a:normAutofit fontScale="90000"/>
          </a:bodyPr>
          <a:lstStyle/>
          <a:p>
            <a:pPr algn="ctr" eaLnBrk="1" hangingPunct="1">
              <a:defRPr/>
            </a:pPr>
            <a:r>
              <a:rPr lang="en-GB" altLang="en-US" dirty="0" smtClean="0"/>
              <a:t/>
            </a:r>
            <a:br>
              <a:rPr lang="en-GB" altLang="en-US" dirty="0" smtClean="0"/>
            </a:br>
            <a:r>
              <a:rPr lang="en-GB" b="1" dirty="0" smtClean="0"/>
              <a:t>IAIS Major </a:t>
            </a:r>
            <a:r>
              <a:rPr lang="en-GB" b="1" dirty="0"/>
              <a:t>P</a:t>
            </a:r>
            <a:r>
              <a:rPr lang="en-GB" b="1" dirty="0" smtClean="0"/>
              <a:t>rojects Update</a:t>
            </a:r>
            <a:br>
              <a:rPr lang="en-GB" b="1" dirty="0" smtClean="0"/>
            </a:br>
            <a:r>
              <a:rPr lang="en-GB" b="1" dirty="0" smtClean="0"/>
              <a:t/>
            </a:r>
            <a:br>
              <a:rPr lang="en-GB" b="1" dirty="0" smtClean="0"/>
            </a:br>
            <a:r>
              <a:rPr lang="en-GB" b="1" dirty="0" smtClean="0"/>
              <a:t>Financial Stability and </a:t>
            </a:r>
            <a:r>
              <a:rPr lang="en-GB" b="1" dirty="0"/>
              <a:t>T</a:t>
            </a:r>
            <a:r>
              <a:rPr lang="en-GB" b="1" dirty="0" smtClean="0"/>
              <a:t>echnical Committee </a:t>
            </a:r>
            <a:endParaRPr lang="en-GB" altLang="en-US" dirty="0" smtClean="0"/>
          </a:p>
        </p:txBody>
      </p:sp>
      <p:sp>
        <p:nvSpPr>
          <p:cNvPr id="3" name="Subtitle 2"/>
          <p:cNvSpPr>
            <a:spLocks noGrp="1"/>
          </p:cNvSpPr>
          <p:nvPr>
            <p:ph type="subTitle" idx="1"/>
          </p:nvPr>
        </p:nvSpPr>
        <p:spPr>
          <a:xfrm>
            <a:off x="555625" y="4077073"/>
            <a:ext cx="8096250" cy="1809378"/>
          </a:xfrm>
        </p:spPr>
        <p:txBody>
          <a:bodyPr rtlCol="0"/>
          <a:lstStyle/>
          <a:p>
            <a:pPr eaLnBrk="1" fontAlgn="auto" hangingPunct="1">
              <a:spcAft>
                <a:spcPts val="0"/>
              </a:spcAft>
              <a:defRPr/>
            </a:pPr>
            <a:r>
              <a:rPr lang="en-US" sz="1600" b="1" dirty="0" smtClean="0"/>
              <a:t>Elise Liebers</a:t>
            </a:r>
          </a:p>
          <a:p>
            <a:pPr eaLnBrk="1" fontAlgn="auto" hangingPunct="1">
              <a:spcAft>
                <a:spcPts val="0"/>
              </a:spcAft>
              <a:defRPr/>
            </a:pPr>
            <a:r>
              <a:rPr lang="en-US" sz="1600" b="1" dirty="0" smtClean="0"/>
              <a:t>Acting Chair of the FSTC</a:t>
            </a:r>
          </a:p>
          <a:p>
            <a:pPr eaLnBrk="1" fontAlgn="auto" hangingPunct="1">
              <a:spcAft>
                <a:spcPts val="0"/>
              </a:spcAft>
              <a:defRPr/>
            </a:pPr>
            <a:endParaRPr lang="en-US" sz="1600" b="1" dirty="0" smtClean="0"/>
          </a:p>
          <a:p>
            <a:pPr eaLnBrk="1" fontAlgn="auto" hangingPunct="1">
              <a:spcAft>
                <a:spcPts val="0"/>
              </a:spcAft>
              <a:defRPr/>
            </a:pPr>
            <a:r>
              <a:rPr lang="en-US" sz="1600" dirty="0" smtClean="0"/>
              <a:t>Annual Conference</a:t>
            </a:r>
            <a:r>
              <a:rPr lang="en-US" sz="1600" smtClean="0"/>
              <a:t>, 2-3 </a:t>
            </a:r>
            <a:r>
              <a:rPr lang="en-US" sz="1600" dirty="0" smtClean="0"/>
              <a:t>November 2017, Kuala Lumpur</a:t>
            </a:r>
            <a:endParaRPr lang="en-GB" sz="1600" dirty="0"/>
          </a:p>
          <a:p>
            <a:pPr eaLnBrk="1" fontAlgn="auto" hangingPunct="1">
              <a:spcAft>
                <a:spcPts val="0"/>
              </a:spcAft>
              <a:defRPr/>
            </a:pPr>
            <a:endParaRPr lang="en-GB"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Status of extended field testing</a:t>
            </a:r>
            <a:endParaRPr lang="en-GB" b="1"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A220C179-9F06-40D0-93EA-8FF612BB075F}" type="slidenum">
              <a:rPr lang="en-GB" smtClean="0"/>
              <a:t>10</a:t>
            </a:fld>
            <a:endParaRPr lang="en-GB" dirty="0"/>
          </a:p>
        </p:txBody>
      </p:sp>
      <p:sp>
        <p:nvSpPr>
          <p:cNvPr id="11" name="Content Placeholder 2"/>
          <p:cNvSpPr txBox="1">
            <a:spLocks/>
          </p:cNvSpPr>
          <p:nvPr/>
        </p:nvSpPr>
        <p:spPr>
          <a:xfrm>
            <a:off x="450448" y="5724353"/>
            <a:ext cx="5849744" cy="666146"/>
          </a:xfrm>
          <a:prstGeom prst="rect">
            <a:avLst/>
          </a:prstGeom>
        </p:spPr>
        <p:txBody>
          <a:bodyPr vert="horz" lIns="91440" tIns="45720" rIns="91440" bIns="45720" rtlCol="0">
            <a:normAutofit/>
          </a:bodyPr>
          <a:lstStyle>
            <a:lvl1pPr marL="342900" marR="0" indent="-342900" algn="l" defTabSz="914400" rtl="0" eaLnBrk="1" fontAlgn="auto" latinLnBrk="0" hangingPunct="1">
              <a:lnSpc>
                <a:spcPct val="100000"/>
              </a:lnSpc>
              <a:spcBef>
                <a:spcPct val="20000"/>
              </a:spcBef>
              <a:spcAft>
                <a:spcPts val="0"/>
              </a:spcAft>
              <a:buClrTx/>
              <a:buSzTx/>
              <a:buFont typeface="+mj-lt"/>
              <a:buAutoNum type="arabicPeriod"/>
              <a:tabLst/>
              <a:defRPr lang="en-US" sz="1800" kern="1200" baseline="0" dirty="0" smtClean="0">
                <a:solidFill>
                  <a:schemeClr val="tx1"/>
                </a:solidFill>
                <a:latin typeface="Arial" pitchFamily="34" charset="0"/>
                <a:ea typeface="+mn-ea"/>
                <a:cs typeface="Arial" pitchFamily="34" charset="0"/>
              </a:defRPr>
            </a:lvl1pPr>
            <a:lvl2pPr marL="800100" indent="-342900" algn="l" defTabSz="914400" rtl="0" eaLnBrk="1" latinLnBrk="0" hangingPunct="1">
              <a:spcBef>
                <a:spcPct val="20000"/>
              </a:spcBef>
              <a:buFont typeface="+mj-lt"/>
              <a:buAutoNum type="alphaUcPeriod"/>
              <a:defRPr sz="1400" kern="1200" baseline="0">
                <a:solidFill>
                  <a:schemeClr val="tx1"/>
                </a:solidFill>
                <a:latin typeface="Arial" pitchFamily="34" charset="0"/>
                <a:ea typeface="+mn-ea"/>
                <a:cs typeface="Arial" pitchFamily="34" charset="0"/>
              </a:defRPr>
            </a:lvl2pPr>
            <a:lvl3pPr marL="1200150" indent="-285750" algn="l" defTabSz="914400" rtl="0" eaLnBrk="1" latinLnBrk="0" hangingPunct="1">
              <a:spcBef>
                <a:spcPct val="20000"/>
              </a:spcBef>
              <a:buFontTx/>
              <a:buChar char="-"/>
              <a:defRPr sz="1400" kern="1200" baseline="0">
                <a:solidFill>
                  <a:schemeClr val="tx1"/>
                </a:solidFill>
                <a:latin typeface="Arial" pitchFamily="34" charset="0"/>
                <a:ea typeface="+mn-ea"/>
                <a:cs typeface="Arial" pitchFamily="34" charset="0"/>
              </a:defRPr>
            </a:lvl3pPr>
            <a:lvl4pPr marL="1543050" indent="-171450" algn="l" defTabSz="914400" rtl="0" eaLnBrk="1" latinLnBrk="0" hangingPunct="1">
              <a:spcBef>
                <a:spcPct val="20000"/>
              </a:spcBef>
              <a:buFont typeface="Arial" pitchFamily="34" charset="0"/>
              <a:buChar char="•"/>
              <a:defRPr sz="14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1400" kern="1200" baseline="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en-GB" dirty="0" smtClean="0"/>
              <a:t>Volunteer Groups are headquartered in 18 </a:t>
            </a:r>
            <a:r>
              <a:rPr lang="en-US" dirty="0" smtClean="0"/>
              <a:t>jurisdictions</a:t>
            </a:r>
          </a:p>
          <a:p>
            <a:pPr marL="742950" lvl="1" indent="-285750">
              <a:buFont typeface="Arial" panose="020B0604020202020204" pitchFamily="34" charset="0"/>
              <a:buChar char="•"/>
            </a:pPr>
            <a:endParaRPr lang="en-US" dirty="0" smtClean="0"/>
          </a:p>
          <a:p>
            <a:pPr marL="0" indent="0">
              <a:buFont typeface="+mj-lt"/>
              <a:buNone/>
            </a:pPr>
            <a:endParaRPr lang="en-GB" dirty="0" smtClean="0"/>
          </a:p>
          <a:p>
            <a:pPr marL="285750" indent="-285750">
              <a:buFont typeface="Arial" panose="020B0604020202020204" pitchFamily="34" charset="0"/>
              <a:buChar char="•"/>
            </a:pPr>
            <a:endParaRPr lang="en-GB" dirty="0"/>
          </a:p>
        </p:txBody>
      </p:sp>
      <p:pic>
        <p:nvPicPr>
          <p:cNvPr id="9" name="Picture 8"/>
          <p:cNvPicPr>
            <a:picLocks noChangeAspect="1"/>
          </p:cNvPicPr>
          <p:nvPr/>
        </p:nvPicPr>
        <p:blipFill>
          <a:blip r:embed="rId3"/>
          <a:stretch>
            <a:fillRect/>
          </a:stretch>
        </p:blipFill>
        <p:spPr>
          <a:xfrm>
            <a:off x="450448" y="2197459"/>
            <a:ext cx="4409584" cy="3404070"/>
          </a:xfrm>
          <a:prstGeom prst="rect">
            <a:avLst/>
          </a:prstGeom>
        </p:spPr>
      </p:pic>
      <p:pic>
        <p:nvPicPr>
          <p:cNvPr id="12" name="Picture 11"/>
          <p:cNvPicPr>
            <a:picLocks noChangeAspect="1"/>
          </p:cNvPicPr>
          <p:nvPr/>
        </p:nvPicPr>
        <p:blipFill>
          <a:blip r:embed="rId4"/>
          <a:stretch>
            <a:fillRect/>
          </a:stretch>
        </p:blipFill>
        <p:spPr>
          <a:xfrm>
            <a:off x="457200" y="905477"/>
            <a:ext cx="6651938" cy="1018120"/>
          </a:xfrm>
          <a:prstGeom prst="rect">
            <a:avLst/>
          </a:prstGeom>
        </p:spPr>
      </p:pic>
      <p:sp>
        <p:nvSpPr>
          <p:cNvPr id="3" name="TextBox 2"/>
          <p:cNvSpPr txBox="1"/>
          <p:nvPr/>
        </p:nvSpPr>
        <p:spPr>
          <a:xfrm>
            <a:off x="5004048" y="2348880"/>
            <a:ext cx="3960440" cy="2185214"/>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dirty="0" smtClean="0">
                <a:latin typeface="Arial" panose="020B0604020202020204" pitchFamily="34" charset="0"/>
              </a:rPr>
              <a:t>All field testing submissions have been received</a:t>
            </a:r>
          </a:p>
          <a:p>
            <a:pPr marL="285750" indent="-285750" algn="just">
              <a:spcBef>
                <a:spcPts val="600"/>
              </a:spcBef>
              <a:buFont typeface="Arial" panose="020B0604020202020204" pitchFamily="34" charset="0"/>
              <a:buChar char="•"/>
            </a:pPr>
            <a:r>
              <a:rPr lang="en-US" dirty="0" smtClean="0">
                <a:latin typeface="Arial" panose="020B0604020202020204" pitchFamily="34" charset="0"/>
              </a:rPr>
              <a:t>Field Testing Analysis Team (FTAT) just completed 7.5 days of meetings in October</a:t>
            </a:r>
          </a:p>
          <a:p>
            <a:pPr marL="285750" indent="-285750" algn="just">
              <a:spcBef>
                <a:spcPts val="600"/>
              </a:spcBef>
              <a:buFont typeface="Arial" panose="020B0604020202020204" pitchFamily="34" charset="0"/>
              <a:buChar char="•"/>
            </a:pPr>
            <a:r>
              <a:rPr lang="en-US" dirty="0" smtClean="0">
                <a:latin typeface="Arial" panose="020B0604020202020204" pitchFamily="34" charset="0"/>
              </a:rPr>
              <a:t>Monthly FTAT meetings will continue until February</a:t>
            </a:r>
            <a:endParaRPr lang="en-GB" sz="1600" dirty="0">
              <a:latin typeface="Arial" panose="020B0604020202020204" pitchFamily="34" charset="0"/>
            </a:endParaRPr>
          </a:p>
        </p:txBody>
      </p:sp>
    </p:spTree>
    <p:extLst>
      <p:ext uri="{BB962C8B-B14F-4D97-AF65-F5344CB8AC3E}">
        <p14:creationId xmlns:p14="http://schemas.microsoft.com/office/powerpoint/2010/main" val="3515360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Path Towards ICS Version 2.0</a:t>
            </a:r>
            <a:endParaRPr lang="en-GB" b="1"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A220C179-9F06-40D0-93EA-8FF612BB075F}" type="slidenum">
              <a:rPr lang="en-GB" smtClean="0"/>
              <a:pPr/>
              <a:t>11</a:t>
            </a:fld>
            <a:endParaRPr lang="en-GB"/>
          </a:p>
        </p:txBody>
      </p:sp>
      <p:cxnSp>
        <p:nvCxnSpPr>
          <p:cNvPr id="6" name="Straight Arrow Connector 5"/>
          <p:cNvCxnSpPr/>
          <p:nvPr/>
        </p:nvCxnSpPr>
        <p:spPr>
          <a:xfrm>
            <a:off x="179512" y="2059225"/>
            <a:ext cx="8784976"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52050" y="1566801"/>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Q2 2018</a:t>
            </a:r>
            <a:endParaRPr lang="en-GB" sz="1600" b="1" dirty="0">
              <a:solidFill>
                <a:schemeClr val="accent2"/>
              </a:solidFill>
            </a:endParaRPr>
          </a:p>
        </p:txBody>
      </p:sp>
      <p:sp>
        <p:nvSpPr>
          <p:cNvPr id="9" name="Oval 8"/>
          <p:cNvSpPr/>
          <p:nvPr/>
        </p:nvSpPr>
        <p:spPr>
          <a:xfrm>
            <a:off x="1536198" y="1566801"/>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Mid-2018</a:t>
            </a:r>
            <a:endParaRPr lang="en-GB" sz="1600" b="1" dirty="0">
              <a:solidFill>
                <a:schemeClr val="accent2"/>
              </a:solidFill>
            </a:endParaRPr>
          </a:p>
        </p:txBody>
      </p:sp>
      <p:sp>
        <p:nvSpPr>
          <p:cNvPr id="10" name="Oval 9"/>
          <p:cNvSpPr/>
          <p:nvPr/>
        </p:nvSpPr>
        <p:spPr>
          <a:xfrm>
            <a:off x="2715674" y="1559175"/>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Q3 2018</a:t>
            </a:r>
            <a:endParaRPr lang="en-GB" sz="1600" b="1" dirty="0">
              <a:solidFill>
                <a:schemeClr val="accent2"/>
              </a:solidFill>
            </a:endParaRPr>
          </a:p>
        </p:txBody>
      </p:sp>
      <p:sp>
        <p:nvSpPr>
          <p:cNvPr id="11" name="Oval 10"/>
          <p:cNvSpPr/>
          <p:nvPr/>
        </p:nvSpPr>
        <p:spPr>
          <a:xfrm>
            <a:off x="5075077" y="1566801"/>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Q1/2</a:t>
            </a:r>
          </a:p>
          <a:p>
            <a:pPr algn="ctr"/>
            <a:r>
              <a:rPr lang="en-US" sz="1600" b="1" dirty="0" smtClean="0">
                <a:solidFill>
                  <a:schemeClr val="accent2"/>
                </a:solidFill>
              </a:rPr>
              <a:t>2019</a:t>
            </a:r>
            <a:endParaRPr lang="en-GB" sz="1600" b="1" dirty="0">
              <a:solidFill>
                <a:schemeClr val="accent2"/>
              </a:solidFill>
            </a:endParaRPr>
          </a:p>
        </p:txBody>
      </p:sp>
      <p:sp>
        <p:nvSpPr>
          <p:cNvPr id="14" name="Oval 13"/>
          <p:cNvSpPr/>
          <p:nvPr/>
        </p:nvSpPr>
        <p:spPr>
          <a:xfrm>
            <a:off x="7434029" y="1568022"/>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Late</a:t>
            </a:r>
          </a:p>
          <a:p>
            <a:pPr algn="ctr"/>
            <a:r>
              <a:rPr lang="en-US" sz="1600" b="1" dirty="0" smtClean="0">
                <a:solidFill>
                  <a:schemeClr val="accent2"/>
                </a:solidFill>
              </a:rPr>
              <a:t>2019</a:t>
            </a:r>
            <a:endParaRPr lang="en-GB" sz="1600" b="1" dirty="0">
              <a:solidFill>
                <a:schemeClr val="accent2"/>
              </a:solidFill>
            </a:endParaRPr>
          </a:p>
        </p:txBody>
      </p:sp>
      <p:sp>
        <p:nvSpPr>
          <p:cNvPr id="19" name="Rounded Rectangle 18"/>
          <p:cNvSpPr/>
          <p:nvPr/>
        </p:nvSpPr>
        <p:spPr>
          <a:xfrm>
            <a:off x="352050" y="2832084"/>
            <a:ext cx="1063771" cy="68379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Field testing</a:t>
            </a:r>
            <a:endParaRPr lang="en-GB" sz="1400" dirty="0"/>
          </a:p>
        </p:txBody>
      </p:sp>
      <p:sp>
        <p:nvSpPr>
          <p:cNvPr id="20" name="Rounded Rectangle 19"/>
          <p:cNvSpPr/>
          <p:nvPr/>
        </p:nvSpPr>
        <p:spPr>
          <a:xfrm>
            <a:off x="1555052" y="3636712"/>
            <a:ext cx="1195055" cy="91878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t>ComFrame</a:t>
            </a:r>
            <a:r>
              <a:rPr lang="en-US" sz="1400" dirty="0" smtClean="0"/>
              <a:t> (including ICS) consultation</a:t>
            </a:r>
            <a:endParaRPr lang="en-GB" sz="1400" dirty="0"/>
          </a:p>
        </p:txBody>
      </p:sp>
      <p:sp>
        <p:nvSpPr>
          <p:cNvPr id="23" name="Right Arrow 22"/>
          <p:cNvSpPr/>
          <p:nvPr/>
        </p:nvSpPr>
        <p:spPr>
          <a:xfrm>
            <a:off x="1420105" y="2824458"/>
            <a:ext cx="1294860" cy="683796"/>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24" name="Right Arrow 23"/>
          <p:cNvSpPr/>
          <p:nvPr/>
        </p:nvSpPr>
        <p:spPr>
          <a:xfrm>
            <a:off x="2750106" y="3761854"/>
            <a:ext cx="1163897" cy="68400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25" name="Rounded Rectangle 24"/>
          <p:cNvSpPr/>
          <p:nvPr/>
        </p:nvSpPr>
        <p:spPr>
          <a:xfrm>
            <a:off x="2700380" y="2836298"/>
            <a:ext cx="1063771" cy="6837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 due</a:t>
            </a:r>
            <a:endParaRPr lang="en-GB" sz="1400" dirty="0"/>
          </a:p>
        </p:txBody>
      </p:sp>
      <p:sp>
        <p:nvSpPr>
          <p:cNvPr id="26" name="Rounded Rectangle 25"/>
          <p:cNvSpPr/>
          <p:nvPr/>
        </p:nvSpPr>
        <p:spPr>
          <a:xfrm>
            <a:off x="3895150" y="3761854"/>
            <a:ext cx="1048477" cy="6837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Comments due</a:t>
            </a:r>
            <a:endParaRPr lang="en-GB" sz="1400" dirty="0"/>
          </a:p>
        </p:txBody>
      </p:sp>
      <p:sp>
        <p:nvSpPr>
          <p:cNvPr id="28" name="Rounded Rectangle 27"/>
          <p:cNvSpPr/>
          <p:nvPr/>
        </p:nvSpPr>
        <p:spPr>
          <a:xfrm>
            <a:off x="7413846" y="5349004"/>
            <a:ext cx="1272954" cy="85069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Adoption of </a:t>
            </a:r>
            <a:r>
              <a:rPr lang="en-US" sz="1400" dirty="0" err="1" smtClean="0"/>
              <a:t>ComFrame</a:t>
            </a:r>
            <a:r>
              <a:rPr lang="en-US" sz="1400" dirty="0" smtClean="0"/>
              <a:t>, including ICS Version 2.0</a:t>
            </a:r>
            <a:endParaRPr lang="en-GB" sz="1400" dirty="0"/>
          </a:p>
        </p:txBody>
      </p:sp>
      <p:sp>
        <p:nvSpPr>
          <p:cNvPr id="27" name="Oval 26"/>
          <p:cNvSpPr/>
          <p:nvPr/>
        </p:nvSpPr>
        <p:spPr>
          <a:xfrm>
            <a:off x="3895150" y="1559175"/>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Late 2018</a:t>
            </a:r>
            <a:endParaRPr lang="en-GB" sz="1600" b="1" dirty="0">
              <a:solidFill>
                <a:schemeClr val="accent2"/>
              </a:solidFill>
            </a:endParaRPr>
          </a:p>
        </p:txBody>
      </p:sp>
      <p:sp>
        <p:nvSpPr>
          <p:cNvPr id="30" name="Oval 29"/>
          <p:cNvSpPr/>
          <p:nvPr/>
        </p:nvSpPr>
        <p:spPr>
          <a:xfrm>
            <a:off x="6254553" y="1554760"/>
            <a:ext cx="1008112" cy="937727"/>
          </a:xfrm>
          <a:prstGeom prst="ellipse">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chemeClr val="accent2"/>
                </a:solidFill>
              </a:rPr>
              <a:t>Q3</a:t>
            </a:r>
          </a:p>
          <a:p>
            <a:pPr algn="ctr"/>
            <a:r>
              <a:rPr lang="en-US" sz="1600" b="1" dirty="0" smtClean="0">
                <a:solidFill>
                  <a:schemeClr val="accent2"/>
                </a:solidFill>
              </a:rPr>
              <a:t>2019</a:t>
            </a:r>
            <a:endParaRPr lang="en-GB" sz="1600" b="1" dirty="0">
              <a:solidFill>
                <a:schemeClr val="accent2"/>
              </a:solidFill>
            </a:endParaRPr>
          </a:p>
        </p:txBody>
      </p:sp>
      <p:sp>
        <p:nvSpPr>
          <p:cNvPr id="31" name="Rounded Rectangle 30"/>
          <p:cNvSpPr/>
          <p:nvPr/>
        </p:nvSpPr>
        <p:spPr>
          <a:xfrm>
            <a:off x="5043453" y="4495296"/>
            <a:ext cx="1063771" cy="68379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Field testing</a:t>
            </a:r>
            <a:endParaRPr lang="en-GB" sz="1400" dirty="0"/>
          </a:p>
        </p:txBody>
      </p:sp>
      <p:sp>
        <p:nvSpPr>
          <p:cNvPr id="32" name="Right Arrow 31"/>
          <p:cNvSpPr/>
          <p:nvPr/>
        </p:nvSpPr>
        <p:spPr>
          <a:xfrm>
            <a:off x="6094875" y="4495296"/>
            <a:ext cx="301076" cy="683796"/>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33" name="Rounded Rectangle 32"/>
          <p:cNvSpPr/>
          <p:nvPr/>
        </p:nvSpPr>
        <p:spPr>
          <a:xfrm>
            <a:off x="6370258" y="4508558"/>
            <a:ext cx="1063771" cy="6837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 due</a:t>
            </a:r>
            <a:endParaRPr lang="en-GB" sz="1400" dirty="0"/>
          </a:p>
        </p:txBody>
      </p:sp>
    </p:spTree>
    <p:extLst>
      <p:ext uri="{BB962C8B-B14F-4D97-AF65-F5344CB8AC3E}">
        <p14:creationId xmlns:p14="http://schemas.microsoft.com/office/powerpoint/2010/main" val="2847906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02729"/>
            <a:ext cx="8964488" cy="561975"/>
          </a:xfrm>
        </p:spPr>
        <p:txBody>
          <a:bodyPr>
            <a:normAutofit/>
          </a:bodyPr>
          <a:lstStyle/>
          <a:p>
            <a:pPr marL="0" indent="0">
              <a:buNone/>
            </a:pPr>
            <a:r>
              <a:rPr lang="en-US" sz="2800" b="1" dirty="0"/>
              <a:t>Application Paper on Group Corporate Governance</a:t>
            </a:r>
          </a:p>
        </p:txBody>
      </p:sp>
      <p:sp>
        <p:nvSpPr>
          <p:cNvPr id="3" name="Content Placeholder 2"/>
          <p:cNvSpPr>
            <a:spLocks noGrp="1"/>
          </p:cNvSpPr>
          <p:nvPr>
            <p:ph idx="1"/>
          </p:nvPr>
        </p:nvSpPr>
        <p:spPr>
          <a:xfrm>
            <a:off x="457200" y="947762"/>
            <a:ext cx="8229600" cy="5289550"/>
          </a:xfrm>
        </p:spPr>
        <p:txBody>
          <a:bodyPr>
            <a:noAutofit/>
          </a:bodyPr>
          <a:lstStyle/>
          <a:p>
            <a:pPr algn="just">
              <a:spcBef>
                <a:spcPts val="0"/>
              </a:spcBef>
              <a:spcAft>
                <a:spcPts val="600"/>
              </a:spcAft>
              <a:buFont typeface="Arial" panose="020B0604020202020204" pitchFamily="34" charset="0"/>
              <a:buChar char="•"/>
            </a:pPr>
            <a:r>
              <a:rPr lang="en-US" sz="2000" dirty="0" smtClean="0"/>
              <a:t>Follow-up to the Issues Paper on Group Corporate Governance (2014).</a:t>
            </a:r>
          </a:p>
          <a:p>
            <a:pPr algn="just">
              <a:spcBef>
                <a:spcPts val="1200"/>
              </a:spcBef>
              <a:spcAft>
                <a:spcPts val="600"/>
              </a:spcAft>
              <a:buFont typeface="Arial" panose="020B0604020202020204" pitchFamily="34" charset="0"/>
              <a:buChar char="•"/>
            </a:pPr>
            <a:r>
              <a:rPr lang="en-US" sz="2000" dirty="0" smtClean="0"/>
              <a:t>The aim of the Application Paper:</a:t>
            </a:r>
          </a:p>
          <a:p>
            <a:pPr lvl="1" algn="just">
              <a:spcBef>
                <a:spcPts val="0"/>
              </a:spcBef>
              <a:spcAft>
                <a:spcPts val="600"/>
              </a:spcAft>
              <a:buFont typeface="Wingdings" panose="05000000000000000000" pitchFamily="2" charset="2"/>
              <a:buChar char="Ø"/>
            </a:pPr>
            <a:r>
              <a:rPr lang="en-GB" sz="2000" dirty="0"/>
              <a:t>To create a common understanding amongst supervisors on how to assess or evaluate the governance frameworks of insurance </a:t>
            </a:r>
            <a:r>
              <a:rPr lang="en-GB" sz="2000" dirty="0" smtClean="0"/>
              <a:t>groups</a:t>
            </a:r>
            <a:r>
              <a:rPr lang="en-GB" sz="2000" dirty="0"/>
              <a:t>;</a:t>
            </a:r>
            <a:endParaRPr lang="en-US" sz="2000" dirty="0"/>
          </a:p>
          <a:p>
            <a:pPr lvl="1" algn="just">
              <a:spcBef>
                <a:spcPts val="0"/>
              </a:spcBef>
              <a:spcAft>
                <a:spcPts val="600"/>
              </a:spcAft>
              <a:buFont typeface="Wingdings" panose="05000000000000000000" pitchFamily="2" charset="2"/>
              <a:buChar char="Ø"/>
            </a:pPr>
            <a:r>
              <a:rPr lang="en-GB" sz="2000" dirty="0" smtClean="0"/>
              <a:t>To provide good </a:t>
            </a:r>
            <a:r>
              <a:rPr lang="en-GB" sz="2000" dirty="0"/>
              <a:t>practices </a:t>
            </a:r>
            <a:r>
              <a:rPr lang="en-GB" sz="2000" dirty="0" smtClean="0"/>
              <a:t>for group-wide supervisors and </a:t>
            </a:r>
            <a:r>
              <a:rPr lang="en-GB" sz="2000" dirty="0"/>
              <a:t>supervisors of insurance groups and insurance legal entities within </a:t>
            </a:r>
            <a:r>
              <a:rPr lang="en-GB" sz="2000" dirty="0" smtClean="0"/>
              <a:t>groups.</a:t>
            </a:r>
            <a:endParaRPr lang="en-GB" sz="2000" dirty="0"/>
          </a:p>
          <a:p>
            <a:pPr marL="342000" lvl="1" indent="-342000" algn="just">
              <a:spcBef>
                <a:spcPts val="1200"/>
              </a:spcBef>
              <a:spcAft>
                <a:spcPts val="600"/>
              </a:spcAft>
              <a:buFont typeface="Arial" panose="020B0604020202020204" pitchFamily="34" charset="0"/>
              <a:buChar char="•"/>
            </a:pPr>
            <a:r>
              <a:rPr lang="en-US" sz="2000" dirty="0" smtClean="0"/>
              <a:t>Relevant for all insurance groups, not only IAIGs. </a:t>
            </a:r>
          </a:p>
          <a:p>
            <a:pPr marL="342000" lvl="1" indent="-342000" algn="just">
              <a:spcBef>
                <a:spcPts val="1200"/>
              </a:spcBef>
              <a:spcAft>
                <a:spcPts val="600"/>
              </a:spcAft>
              <a:buFont typeface="Arial" panose="020B0604020202020204" pitchFamily="34" charset="0"/>
              <a:buChar char="•"/>
            </a:pPr>
            <a:r>
              <a:rPr lang="en-GB" sz="2000" dirty="0"/>
              <a:t>Distinction between more centralised and more decentralised governance models – where possible specific supervisory practices.</a:t>
            </a:r>
          </a:p>
          <a:p>
            <a:pPr marL="0" lvl="1" indent="0" algn="just">
              <a:lnSpc>
                <a:spcPct val="114000"/>
              </a:lnSpc>
              <a:spcBef>
                <a:spcPts val="0"/>
              </a:spcBef>
              <a:spcAft>
                <a:spcPts val="600"/>
              </a:spcAft>
              <a:buNone/>
            </a:pPr>
            <a:endParaRPr lang="en-US" sz="1800" dirty="0"/>
          </a:p>
          <a:p>
            <a:pPr marL="0" indent="0">
              <a:buNone/>
            </a:pPr>
            <a:endParaRPr lang="en-GB" sz="1400" dirty="0"/>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12</a:t>
            </a:fld>
            <a:endParaRPr lang="en-GB" altLang="en-US"/>
          </a:p>
        </p:txBody>
      </p:sp>
    </p:spTree>
    <p:extLst>
      <p:ext uri="{BB962C8B-B14F-4D97-AF65-F5344CB8AC3E}">
        <p14:creationId xmlns:p14="http://schemas.microsoft.com/office/powerpoint/2010/main" val="1576630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9"/>
            <a:ext cx="8229600" cy="561975"/>
          </a:xfrm>
        </p:spPr>
        <p:txBody>
          <a:bodyPr/>
          <a:lstStyle/>
          <a:p>
            <a:r>
              <a:rPr lang="en-US" b="1" dirty="0" smtClean="0"/>
              <a:t>G-SII Exercise</a:t>
            </a:r>
            <a:endParaRPr lang="en-GB" sz="2400" dirty="0">
              <a:solidFill>
                <a:srgbClr val="FF0000"/>
              </a:solidFill>
            </a:endParaRPr>
          </a:p>
        </p:txBody>
      </p:sp>
      <p:sp>
        <p:nvSpPr>
          <p:cNvPr id="3" name="Content Placeholder 2"/>
          <p:cNvSpPr>
            <a:spLocks noGrp="1"/>
          </p:cNvSpPr>
          <p:nvPr>
            <p:ph idx="1"/>
          </p:nvPr>
        </p:nvSpPr>
        <p:spPr>
          <a:xfrm>
            <a:off x="251520" y="947861"/>
            <a:ext cx="8435280" cy="5217443"/>
          </a:xfrm>
        </p:spPr>
        <p:txBody>
          <a:bodyPr>
            <a:normAutofit fontScale="70000" lnSpcReduction="20000"/>
          </a:bodyPr>
          <a:lstStyle/>
          <a:p>
            <a:pPr algn="just">
              <a:spcBef>
                <a:spcPts val="600"/>
              </a:spcBef>
              <a:spcAft>
                <a:spcPts val="450"/>
              </a:spcAft>
              <a:buFont typeface="Arial" panose="020B0604020202020204" pitchFamily="34" charset="0"/>
              <a:buChar char="•"/>
              <a:defRPr/>
            </a:pPr>
            <a:r>
              <a:rPr lang="en-US" sz="2600" dirty="0" smtClean="0">
                <a:latin typeface="Arial"/>
                <a:ea typeface="MS Mincho"/>
                <a:cs typeface="Arial"/>
              </a:rPr>
              <a:t>2017 G-SII Exercise:</a:t>
            </a:r>
            <a:endParaRPr lang="en-US" sz="2600" dirty="0">
              <a:latin typeface="Arial"/>
              <a:ea typeface="MS Mincho"/>
              <a:cs typeface="Arial"/>
            </a:endParaRPr>
          </a:p>
          <a:p>
            <a:pPr marL="648000" lvl="1" algn="just">
              <a:spcBef>
                <a:spcPts val="600"/>
              </a:spcBef>
              <a:spcAft>
                <a:spcPts val="450"/>
              </a:spcAft>
              <a:buFont typeface="Wingdings" panose="05000000000000000000" pitchFamily="2" charset="2"/>
              <a:buChar char="Ø"/>
              <a:defRPr/>
            </a:pPr>
            <a:r>
              <a:rPr lang="en-GB" sz="2100" dirty="0">
                <a:latin typeface="Arial"/>
                <a:ea typeface="MS Mincho"/>
                <a:cs typeface="Arial"/>
              </a:rPr>
              <a:t>Five-phase approach to the G-SII assessment process</a:t>
            </a:r>
          </a:p>
          <a:p>
            <a:pPr marL="972000" lvl="2" algn="just">
              <a:spcBef>
                <a:spcPts val="600"/>
              </a:spcBef>
              <a:spcAft>
                <a:spcPts val="450"/>
              </a:spcAft>
              <a:buFont typeface="Wingdings" panose="05000000000000000000" pitchFamily="2" charset="2"/>
              <a:buChar char="ü"/>
              <a:defRPr/>
            </a:pPr>
            <a:r>
              <a:rPr lang="en-US" sz="2100" dirty="0">
                <a:latin typeface="Arial"/>
                <a:ea typeface="MS Mincho"/>
                <a:cs typeface="Arial"/>
              </a:rPr>
              <a:t>Phases I and II – quantitative components</a:t>
            </a:r>
          </a:p>
          <a:p>
            <a:pPr marL="972000" lvl="2" algn="just">
              <a:spcBef>
                <a:spcPts val="600"/>
              </a:spcBef>
              <a:spcAft>
                <a:spcPts val="450"/>
              </a:spcAft>
              <a:buFont typeface="Wingdings" panose="05000000000000000000" pitchFamily="2" charset="2"/>
              <a:buChar char="ü"/>
              <a:defRPr/>
            </a:pPr>
            <a:r>
              <a:rPr lang="en-US" sz="2100" dirty="0">
                <a:latin typeface="Arial"/>
                <a:ea typeface="MS Mincho"/>
                <a:cs typeface="Arial"/>
              </a:rPr>
              <a:t>Phases III and IV – qualitative and qualitative elements, incl. engagement with Prospective G-SII</a:t>
            </a:r>
          </a:p>
          <a:p>
            <a:pPr marL="972000" lvl="2" algn="just">
              <a:spcBef>
                <a:spcPts val="600"/>
              </a:spcBef>
              <a:spcAft>
                <a:spcPts val="450"/>
              </a:spcAft>
              <a:buFont typeface="Wingdings" panose="05000000000000000000" pitchFamily="2" charset="2"/>
              <a:buChar char="ü"/>
              <a:defRPr/>
            </a:pPr>
            <a:r>
              <a:rPr lang="en-US" sz="2100" dirty="0">
                <a:latin typeface="Arial"/>
                <a:ea typeface="MS Mincho"/>
                <a:cs typeface="Arial"/>
              </a:rPr>
              <a:t>Phase V – combination of Phases I through </a:t>
            </a:r>
            <a:r>
              <a:rPr lang="en-US" sz="2100" dirty="0" smtClean="0">
                <a:latin typeface="Arial"/>
                <a:ea typeface="MS Mincho"/>
                <a:cs typeface="Arial"/>
              </a:rPr>
              <a:t>IV </a:t>
            </a:r>
            <a:r>
              <a:rPr lang="en-US" sz="2100" dirty="0">
                <a:latin typeface="Arial"/>
                <a:ea typeface="MS Mincho"/>
                <a:cs typeface="Arial"/>
              </a:rPr>
              <a:t>to produce an overall </a:t>
            </a:r>
            <a:r>
              <a:rPr lang="en-US" sz="2100" dirty="0" smtClean="0">
                <a:latin typeface="Arial"/>
                <a:ea typeface="MS Mincho"/>
                <a:cs typeface="Arial"/>
              </a:rPr>
              <a:t>assessment</a:t>
            </a:r>
          </a:p>
          <a:p>
            <a:pPr marL="648000" lvl="1" algn="just">
              <a:spcBef>
                <a:spcPts val="600"/>
              </a:spcBef>
              <a:spcAft>
                <a:spcPts val="450"/>
              </a:spcAft>
              <a:buFont typeface="Wingdings" panose="05000000000000000000" pitchFamily="2" charset="2"/>
              <a:buChar char="Ø"/>
              <a:defRPr/>
            </a:pPr>
            <a:r>
              <a:rPr lang="en-GB" sz="2100" dirty="0">
                <a:latin typeface="Arial"/>
                <a:ea typeface="MS Mincho"/>
                <a:cs typeface="Arial"/>
              </a:rPr>
              <a:t>In addition to the process outlined in the 2016 Methodology, in February 2017 the IAIS presented to the FSB its Systemic Risk Assessment and Policy </a:t>
            </a:r>
            <a:r>
              <a:rPr lang="en-GB" sz="2100" dirty="0" err="1" smtClean="0">
                <a:latin typeface="Arial"/>
                <a:ea typeface="MS Mincho"/>
                <a:cs typeface="Arial"/>
              </a:rPr>
              <a:t>Workplan</a:t>
            </a:r>
            <a:r>
              <a:rPr lang="en-GB" sz="2100" dirty="0" smtClean="0">
                <a:latin typeface="Arial"/>
                <a:ea typeface="MS Mincho"/>
                <a:cs typeface="Arial"/>
              </a:rPr>
              <a:t>, in which the </a:t>
            </a:r>
            <a:r>
              <a:rPr lang="en-GB" sz="2100" dirty="0">
                <a:latin typeface="Arial"/>
                <a:ea typeface="MS Mincho"/>
                <a:cs typeface="Arial"/>
              </a:rPr>
              <a:t>IAIS agreed: </a:t>
            </a:r>
            <a:endParaRPr lang="en-GB" sz="2100" dirty="0" smtClean="0">
              <a:latin typeface="Arial"/>
              <a:ea typeface="MS Mincho"/>
              <a:cs typeface="Arial"/>
            </a:endParaRPr>
          </a:p>
          <a:p>
            <a:pPr marL="972000" lvl="2" algn="just">
              <a:spcBef>
                <a:spcPts val="600"/>
              </a:spcBef>
              <a:spcAft>
                <a:spcPts val="450"/>
              </a:spcAft>
              <a:buFont typeface="+mj-lt"/>
              <a:buAutoNum type="arabicPeriod"/>
              <a:defRPr/>
            </a:pPr>
            <a:r>
              <a:rPr lang="en-GB" sz="2100" dirty="0" smtClean="0">
                <a:latin typeface="Arial"/>
                <a:ea typeface="MS Mincho"/>
                <a:cs typeface="Arial"/>
              </a:rPr>
              <a:t>To </a:t>
            </a:r>
            <a:r>
              <a:rPr lang="en-GB" sz="2100" dirty="0">
                <a:latin typeface="Arial"/>
                <a:ea typeface="MS Mincho"/>
                <a:cs typeface="Arial"/>
              </a:rPr>
              <a:t>proceed in developing an activities-based approach to the assessment of systemic risk in insurance, to improve consistency in systemic risk assessment and to improve the G-SII Assessment Methodology, </a:t>
            </a:r>
            <a:r>
              <a:rPr lang="en-GB" sz="2100" dirty="0" smtClean="0">
                <a:latin typeface="Arial"/>
                <a:ea typeface="MS Mincho"/>
                <a:cs typeface="Arial"/>
              </a:rPr>
              <a:t>including </a:t>
            </a:r>
            <a:r>
              <a:rPr lang="en-GB" sz="2100" dirty="0">
                <a:latin typeface="Arial"/>
                <a:ea typeface="MS Mincho"/>
                <a:cs typeface="Arial"/>
              </a:rPr>
              <a:t>issues around disclosure and transparency as well as other elements for improvements that have been identified, as part of the next scheduled full three-year review that concludes in </a:t>
            </a:r>
            <a:r>
              <a:rPr lang="en-GB" sz="2100" dirty="0" smtClean="0">
                <a:latin typeface="Arial"/>
                <a:ea typeface="MS Mincho"/>
                <a:cs typeface="Arial"/>
              </a:rPr>
              <a:t>2019;</a:t>
            </a:r>
          </a:p>
          <a:p>
            <a:pPr marL="972000" lvl="2" algn="just">
              <a:spcBef>
                <a:spcPts val="600"/>
              </a:spcBef>
              <a:spcAft>
                <a:spcPts val="450"/>
              </a:spcAft>
              <a:buFont typeface="+mj-lt"/>
              <a:buAutoNum type="arabicPeriod"/>
              <a:defRPr/>
            </a:pPr>
            <a:r>
              <a:rPr lang="en-GB" sz="2100" dirty="0" smtClean="0">
                <a:latin typeface="Arial"/>
                <a:ea typeface="MS Mincho"/>
                <a:cs typeface="Arial"/>
              </a:rPr>
              <a:t>To </a:t>
            </a:r>
            <a:r>
              <a:rPr lang="en-GB" sz="2100" dirty="0">
                <a:latin typeface="Arial"/>
                <a:ea typeface="MS Mincho"/>
                <a:cs typeface="Arial"/>
              </a:rPr>
              <a:t>collect data in 2017, 2018 and 2019 from Participating Insurers, use it for analysis as described in the 2016 Assessment Methodology and issue a </a:t>
            </a:r>
            <a:r>
              <a:rPr lang="en-GB" sz="2100" dirty="0" smtClean="0">
                <a:latin typeface="Arial"/>
                <a:ea typeface="MS Mincho"/>
                <a:cs typeface="Arial"/>
              </a:rPr>
              <a:t>recommendation </a:t>
            </a:r>
            <a:r>
              <a:rPr lang="en-GB" sz="2100" dirty="0">
                <a:latin typeface="Arial"/>
                <a:ea typeface="MS Mincho"/>
                <a:cs typeface="Arial"/>
              </a:rPr>
              <a:t>to the </a:t>
            </a:r>
            <a:r>
              <a:rPr lang="en-GB" sz="2100" dirty="0" smtClean="0">
                <a:latin typeface="Arial"/>
                <a:ea typeface="MS Mincho"/>
                <a:cs typeface="Arial"/>
              </a:rPr>
              <a:t>FSB;</a:t>
            </a:r>
          </a:p>
          <a:p>
            <a:pPr algn="just">
              <a:spcBef>
                <a:spcPts val="600"/>
              </a:spcBef>
              <a:spcAft>
                <a:spcPts val="450"/>
              </a:spcAft>
              <a:buFont typeface="Arial" panose="020B0604020202020204" pitchFamily="34" charset="0"/>
              <a:buChar char="•"/>
              <a:defRPr/>
            </a:pPr>
            <a:r>
              <a:rPr lang="en-US" sz="2500" dirty="0" smtClean="0">
                <a:latin typeface="Arial"/>
                <a:ea typeface="MS Mincho"/>
                <a:cs typeface="Arial"/>
              </a:rPr>
              <a:t>The 2018 G-SII Exercise will continue building upon the current Methodology and will support the developments as described in the </a:t>
            </a:r>
            <a:r>
              <a:rPr lang="en-US" sz="2500" dirty="0">
                <a:latin typeface="Arial"/>
                <a:ea typeface="MS Mincho"/>
                <a:cs typeface="Arial"/>
              </a:rPr>
              <a:t>aforementioned </a:t>
            </a:r>
            <a:r>
              <a:rPr lang="en-US" sz="2500" dirty="0" err="1">
                <a:latin typeface="Arial"/>
                <a:ea typeface="MS Mincho"/>
                <a:cs typeface="Arial"/>
              </a:rPr>
              <a:t>Workplan</a:t>
            </a:r>
            <a:r>
              <a:rPr lang="en-US" sz="2500" dirty="0">
                <a:latin typeface="Arial"/>
                <a:ea typeface="MS Mincho"/>
                <a:cs typeface="Arial"/>
              </a:rPr>
              <a:t>.</a:t>
            </a:r>
            <a:endParaRPr lang="en-GB" sz="2500" dirty="0">
              <a:latin typeface="Arial"/>
              <a:ea typeface="MS Mincho"/>
              <a:cs typeface="Arial"/>
            </a:endParaRPr>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13</a:t>
            </a:fld>
            <a:endParaRPr lang="en-GB" altLang="en-US"/>
          </a:p>
        </p:txBody>
      </p:sp>
    </p:spTree>
    <p:extLst>
      <p:ext uri="{BB962C8B-B14F-4D97-AF65-F5344CB8AC3E}">
        <p14:creationId xmlns:p14="http://schemas.microsoft.com/office/powerpoint/2010/main" val="121533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748464" cy="576064"/>
          </a:xfrm>
        </p:spPr>
        <p:txBody>
          <a:bodyPr>
            <a:noAutofit/>
          </a:bodyPr>
          <a:lstStyle/>
          <a:p>
            <a:r>
              <a:rPr lang="en-US" b="1" dirty="0" smtClean="0"/>
              <a:t>Overview of work of the FSTC </a:t>
            </a:r>
            <a:endParaRPr lang="en-US" b="1" dirty="0"/>
          </a:p>
        </p:txBody>
      </p:sp>
      <p:sp>
        <p:nvSpPr>
          <p:cNvPr id="3" name="Content Placeholder 2"/>
          <p:cNvSpPr>
            <a:spLocks noGrp="1"/>
          </p:cNvSpPr>
          <p:nvPr>
            <p:ph idx="1"/>
          </p:nvPr>
        </p:nvSpPr>
        <p:spPr>
          <a:xfrm>
            <a:off x="467544" y="1052736"/>
            <a:ext cx="8219256" cy="5112568"/>
          </a:xfrm>
        </p:spPr>
        <p:txBody>
          <a:bodyPr>
            <a:noAutofit/>
          </a:bodyPr>
          <a:lstStyle/>
          <a:p>
            <a:pPr algn="just">
              <a:spcBef>
                <a:spcPts val="0"/>
              </a:spcBef>
              <a:spcAft>
                <a:spcPts val="450"/>
              </a:spcAft>
              <a:buFont typeface="Arial" panose="020B0604020202020204" pitchFamily="34" charset="0"/>
              <a:buChar char="•"/>
              <a:defRPr/>
            </a:pPr>
            <a:r>
              <a:rPr lang="en-US" sz="2400" dirty="0"/>
              <a:t>Revision of ICPs and development of </a:t>
            </a:r>
            <a:r>
              <a:rPr lang="en-US" sz="2400" dirty="0" err="1"/>
              <a:t>ComFrame</a:t>
            </a:r>
            <a:r>
              <a:rPr lang="en-US" sz="2400" dirty="0"/>
              <a:t> and </a:t>
            </a:r>
            <a:r>
              <a:rPr lang="en-US" sz="2400" dirty="0" smtClean="0"/>
              <a:t>supporting material</a:t>
            </a:r>
            <a:endParaRPr lang="en-US" sz="2000" dirty="0" smtClean="0"/>
          </a:p>
          <a:p>
            <a:pPr lvl="2" algn="just">
              <a:spcBef>
                <a:spcPts val="0"/>
              </a:spcBef>
              <a:spcAft>
                <a:spcPts val="450"/>
              </a:spcAft>
              <a:buFont typeface="Wingdings" panose="05000000000000000000" pitchFamily="2" charset="2"/>
              <a:buChar char="Ø"/>
              <a:defRPr/>
            </a:pPr>
            <a:r>
              <a:rPr lang="en-US" sz="2200" dirty="0" smtClean="0"/>
              <a:t>ICPs </a:t>
            </a:r>
            <a:r>
              <a:rPr lang="en-US" sz="2200" dirty="0"/>
              <a:t>for adoption</a:t>
            </a:r>
          </a:p>
          <a:p>
            <a:pPr lvl="2" algn="just">
              <a:spcBef>
                <a:spcPts val="0"/>
              </a:spcBef>
              <a:spcAft>
                <a:spcPts val="450"/>
              </a:spcAft>
              <a:buFont typeface="Wingdings" panose="05000000000000000000" pitchFamily="2" charset="2"/>
              <a:buChar char="Ø"/>
              <a:defRPr/>
            </a:pPr>
            <a:r>
              <a:rPr lang="en-US" sz="2200" dirty="0"/>
              <a:t>Update on endorsed draft </a:t>
            </a:r>
            <a:r>
              <a:rPr lang="en-US" sz="2200" dirty="0" smtClean="0"/>
              <a:t>ICPs</a:t>
            </a:r>
          </a:p>
          <a:p>
            <a:pPr lvl="2" algn="just">
              <a:spcBef>
                <a:spcPts val="0"/>
              </a:spcBef>
              <a:spcAft>
                <a:spcPts val="450"/>
              </a:spcAft>
              <a:buFont typeface="Wingdings" panose="05000000000000000000" pitchFamily="2" charset="2"/>
              <a:buChar char="Ø"/>
              <a:defRPr/>
            </a:pPr>
            <a:r>
              <a:rPr lang="en-US" sz="2200" dirty="0" smtClean="0"/>
              <a:t>Application Paper</a:t>
            </a:r>
            <a:endParaRPr lang="en-US" sz="2200" dirty="0"/>
          </a:p>
          <a:p>
            <a:pPr marL="0" indent="0" algn="just">
              <a:spcBef>
                <a:spcPts val="0"/>
              </a:spcBef>
              <a:spcAft>
                <a:spcPts val="450"/>
              </a:spcAft>
              <a:buNone/>
              <a:defRPr/>
            </a:pPr>
            <a:endParaRPr lang="en-US" sz="2400" dirty="0" smtClean="0"/>
          </a:p>
          <a:p>
            <a:pPr algn="just">
              <a:spcBef>
                <a:spcPts val="0"/>
              </a:spcBef>
              <a:spcAft>
                <a:spcPts val="450"/>
              </a:spcAft>
              <a:buFont typeface="Arial" panose="020B0604020202020204" pitchFamily="34" charset="0"/>
              <a:buChar char="•"/>
              <a:defRPr/>
            </a:pPr>
            <a:r>
              <a:rPr lang="en-GB" sz="2400" dirty="0"/>
              <a:t>Development of </a:t>
            </a:r>
            <a:r>
              <a:rPr lang="en-GB" sz="2400" dirty="0" smtClean="0"/>
              <a:t>risk-based </a:t>
            </a:r>
            <a:r>
              <a:rPr lang="en-GB" sz="2400" dirty="0"/>
              <a:t>global insurance capital standard (ICS) </a:t>
            </a:r>
          </a:p>
          <a:p>
            <a:pPr marL="0" indent="0" algn="just">
              <a:spcBef>
                <a:spcPts val="0"/>
              </a:spcBef>
              <a:spcAft>
                <a:spcPts val="450"/>
              </a:spcAft>
              <a:buNone/>
              <a:defRPr/>
            </a:pPr>
            <a:endParaRPr lang="en-US" sz="2400" dirty="0" smtClean="0"/>
          </a:p>
          <a:p>
            <a:pPr algn="just">
              <a:spcBef>
                <a:spcPts val="0"/>
              </a:spcBef>
              <a:spcAft>
                <a:spcPts val="450"/>
              </a:spcAft>
              <a:buFont typeface="Arial" panose="020B0604020202020204" pitchFamily="34" charset="0"/>
              <a:buChar char="•"/>
              <a:defRPr/>
            </a:pPr>
            <a:r>
              <a:rPr lang="en-US" sz="2400" dirty="0" smtClean="0"/>
              <a:t>G-SII Exercise </a:t>
            </a:r>
            <a:endParaRPr lang="en-GB" sz="2400" dirty="0"/>
          </a:p>
          <a:p>
            <a:pPr algn="just">
              <a:spcBef>
                <a:spcPts val="0"/>
              </a:spcBef>
              <a:spcAft>
                <a:spcPts val="450"/>
              </a:spcAft>
              <a:buFont typeface="Arial" panose="020B0604020202020204" pitchFamily="34" charset="0"/>
              <a:buChar char="•"/>
              <a:defRPr/>
            </a:pPr>
            <a:endParaRPr lang="en-US" sz="2400" dirty="0" smtClean="0"/>
          </a:p>
          <a:p>
            <a:pPr marL="0" indent="0" algn="just">
              <a:spcBef>
                <a:spcPts val="0"/>
              </a:spcBef>
              <a:spcAft>
                <a:spcPts val="450"/>
              </a:spcAft>
              <a:buNone/>
              <a:defRPr/>
            </a:pPr>
            <a:endParaRPr lang="en-US" sz="2400" dirty="0"/>
          </a:p>
          <a:p>
            <a:pPr algn="just">
              <a:spcBef>
                <a:spcPts val="0"/>
              </a:spcBef>
              <a:spcAft>
                <a:spcPts val="450"/>
              </a:spcAft>
              <a:buFont typeface="Arial" panose="020B0604020202020204" pitchFamily="34" charset="0"/>
              <a:buChar char="•"/>
              <a:defRPr/>
            </a:pPr>
            <a:endParaRPr lang="en-US" sz="2400" dirty="0"/>
          </a:p>
          <a:p>
            <a:pPr algn="just">
              <a:spcBef>
                <a:spcPts val="0"/>
              </a:spcBef>
              <a:spcAft>
                <a:spcPts val="450"/>
              </a:spcAft>
              <a:buFont typeface="Arial" panose="020B0604020202020204" pitchFamily="34" charset="0"/>
              <a:buChar char="•"/>
              <a:defRPr/>
            </a:pPr>
            <a:endParaRPr lang="en-US" sz="2400" dirty="0" smtClean="0"/>
          </a:p>
          <a:p>
            <a:pPr algn="just">
              <a:spcBef>
                <a:spcPts val="0"/>
              </a:spcBef>
              <a:spcAft>
                <a:spcPts val="450"/>
              </a:spcAft>
              <a:buFont typeface="Arial" panose="020B0604020202020204" pitchFamily="34" charset="0"/>
              <a:buChar char="•"/>
              <a:defRPr/>
            </a:pPr>
            <a:endParaRPr lang="en-US" sz="2400" dirty="0"/>
          </a:p>
          <a:p>
            <a:pPr algn="just">
              <a:spcBef>
                <a:spcPts val="0"/>
              </a:spcBef>
              <a:spcAft>
                <a:spcPts val="450"/>
              </a:spcAft>
              <a:buFont typeface="Arial" panose="020B0604020202020204" pitchFamily="34" charset="0"/>
              <a:buChar char="•"/>
              <a:defRPr/>
            </a:pPr>
            <a:endParaRPr lang="en-GB" sz="2400" dirty="0" smtClean="0"/>
          </a:p>
          <a:p>
            <a:pPr algn="just">
              <a:spcBef>
                <a:spcPts val="0"/>
              </a:spcBef>
              <a:spcAft>
                <a:spcPts val="450"/>
              </a:spcAft>
              <a:buFont typeface="Arial" panose="020B0604020202020204" pitchFamily="34" charset="0"/>
              <a:buChar char="•"/>
              <a:defRPr/>
            </a:pPr>
            <a:endParaRPr lang="en-US" sz="2400" dirty="0" smtClean="0"/>
          </a:p>
          <a:p>
            <a:pPr algn="just">
              <a:spcBef>
                <a:spcPts val="0"/>
              </a:spcBef>
              <a:spcAft>
                <a:spcPts val="450"/>
              </a:spcAft>
              <a:buFont typeface="Arial" panose="020B0604020202020204" pitchFamily="34" charset="0"/>
              <a:buChar char="•"/>
              <a:defRPr/>
            </a:pPr>
            <a:endParaRPr lang="en-US" sz="2100" dirty="0" smtClean="0"/>
          </a:p>
          <a:p>
            <a:endParaRPr lang="en-GB" sz="12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A220C179-9F06-40D0-93EA-8FF612BB075F}" type="slidenum">
              <a:rPr lang="en-GB" smtClean="0"/>
              <a:t>2</a:t>
            </a:fld>
            <a:endParaRPr lang="en-GB"/>
          </a:p>
        </p:txBody>
      </p:sp>
    </p:spTree>
    <p:extLst>
      <p:ext uri="{BB962C8B-B14F-4D97-AF65-F5344CB8AC3E}">
        <p14:creationId xmlns:p14="http://schemas.microsoft.com/office/powerpoint/2010/main" val="1212100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9"/>
            <a:ext cx="8229600" cy="561975"/>
          </a:xfrm>
        </p:spPr>
        <p:txBody>
          <a:bodyPr/>
          <a:lstStyle/>
          <a:p>
            <a:r>
              <a:rPr lang="en-US" b="1" dirty="0" smtClean="0"/>
              <a:t>ICP revisions: ICP 13 (adopted)</a:t>
            </a:r>
            <a:endParaRPr lang="en-GB" b="1" dirty="0"/>
          </a:p>
        </p:txBody>
      </p:sp>
      <p:sp>
        <p:nvSpPr>
          <p:cNvPr id="3" name="Content Placeholder 2"/>
          <p:cNvSpPr>
            <a:spLocks noGrp="1"/>
          </p:cNvSpPr>
          <p:nvPr>
            <p:ph idx="1"/>
          </p:nvPr>
        </p:nvSpPr>
        <p:spPr>
          <a:xfrm>
            <a:off x="457200" y="836712"/>
            <a:ext cx="8229600" cy="5289451"/>
          </a:xfrm>
        </p:spPr>
        <p:txBody>
          <a:bodyPr>
            <a:normAutofit/>
          </a:bodyPr>
          <a:lstStyle/>
          <a:p>
            <a:pPr marL="0" indent="0" algn="just">
              <a:spcAft>
                <a:spcPts val="1200"/>
              </a:spcAft>
              <a:buNone/>
            </a:pPr>
            <a:r>
              <a:rPr lang="en-US" dirty="0" smtClean="0"/>
              <a:t>Revised ICP 13 (Reinsurance and other Forms of Risk Transfer) </a:t>
            </a:r>
            <a:endParaRPr lang="en-US" dirty="0" smtClean="0">
              <a:solidFill>
                <a:srgbClr val="FF0000"/>
              </a:solidFill>
            </a:endParaRPr>
          </a:p>
          <a:p>
            <a:pPr marL="285750" indent="-285750" algn="just">
              <a:spcBef>
                <a:spcPts val="1200"/>
              </a:spcBef>
              <a:buFont typeface="Arial" panose="020B0604020202020204" pitchFamily="34" charset="0"/>
              <a:buChar char="•"/>
            </a:pPr>
            <a:r>
              <a:rPr lang="en-GB" dirty="0" smtClean="0"/>
              <a:t>In </a:t>
            </a:r>
            <a:r>
              <a:rPr lang="en-GB" dirty="0"/>
              <a:t>late </a:t>
            </a:r>
            <a:r>
              <a:rPr lang="en-GB" dirty="0" smtClean="0"/>
              <a:t>2016, </a:t>
            </a:r>
            <a:r>
              <a:rPr lang="en-GB" dirty="0"/>
              <a:t>the IAIS formed a Reinsurance Task </a:t>
            </a:r>
            <a:r>
              <a:rPr lang="en-GB" dirty="0" smtClean="0"/>
              <a:t>Force (</a:t>
            </a:r>
            <a:r>
              <a:rPr lang="en-GB" dirty="0" err="1" smtClean="0"/>
              <a:t>ReTF</a:t>
            </a:r>
            <a:r>
              <a:rPr lang="en-GB" dirty="0" smtClean="0"/>
              <a:t>) </a:t>
            </a:r>
            <a:r>
              <a:rPr lang="en-GB" dirty="0"/>
              <a:t>to undertake a review of ICP </a:t>
            </a:r>
            <a:r>
              <a:rPr lang="en-GB" dirty="0" smtClean="0"/>
              <a:t>13.</a:t>
            </a:r>
            <a:r>
              <a:rPr lang="en-GB" dirty="0"/>
              <a:t>  </a:t>
            </a:r>
            <a:endParaRPr lang="en-GB" dirty="0" smtClean="0"/>
          </a:p>
          <a:p>
            <a:pPr marL="285750" indent="-285750" algn="just">
              <a:spcBef>
                <a:spcPts val="1200"/>
              </a:spcBef>
              <a:buFont typeface="Arial" panose="020B0604020202020204" pitchFamily="34" charset="0"/>
              <a:buChar char="•"/>
            </a:pPr>
            <a:r>
              <a:rPr lang="en-GB" dirty="0" smtClean="0"/>
              <a:t>The </a:t>
            </a:r>
            <a:r>
              <a:rPr lang="en-GB" dirty="0"/>
              <a:t>mandate of the ReTF was to review the findings of the Self-Assessment and Peer Review (or SAPR) on ICP 13 and propose amendments to the Principle.  The review also allowed for developments in the market since the last </a:t>
            </a:r>
            <a:r>
              <a:rPr lang="en-GB" dirty="0" smtClean="0"/>
              <a:t>iteration.</a:t>
            </a:r>
          </a:p>
          <a:p>
            <a:pPr marL="285750" indent="-285750" algn="just">
              <a:spcBef>
                <a:spcPts val="1200"/>
              </a:spcBef>
              <a:buFont typeface="Arial" panose="020B0604020202020204" pitchFamily="34" charset="0"/>
              <a:buChar char="•"/>
            </a:pPr>
            <a:r>
              <a:rPr lang="en-GB" dirty="0" smtClean="0"/>
              <a:t>Mid 2017 the </a:t>
            </a:r>
            <a:r>
              <a:rPr lang="en-GB" dirty="0"/>
              <a:t>revised draft was put out for public consultation. </a:t>
            </a:r>
            <a:r>
              <a:rPr lang="en-GB" dirty="0" smtClean="0"/>
              <a:t>Comments </a:t>
            </a:r>
            <a:r>
              <a:rPr lang="en-GB" dirty="0"/>
              <a:t>were reviewed and the </a:t>
            </a:r>
            <a:r>
              <a:rPr lang="en-GB" dirty="0" smtClean="0"/>
              <a:t>draft was modified to allow for observations.  </a:t>
            </a:r>
          </a:p>
          <a:p>
            <a:pPr marL="285750" indent="-285750" algn="just">
              <a:spcBef>
                <a:spcPts val="1200"/>
              </a:spcBef>
              <a:buFont typeface="Arial" panose="020B0604020202020204" pitchFamily="34" charset="0"/>
              <a:buChar char="•"/>
            </a:pPr>
            <a:r>
              <a:rPr lang="en-GB" dirty="0" smtClean="0"/>
              <a:t>These included: </a:t>
            </a:r>
          </a:p>
          <a:p>
            <a:pPr marL="742950" lvl="1" indent="-285750" algn="just">
              <a:buFont typeface="Wingdings" panose="05000000000000000000" pitchFamily="2" charset="2"/>
              <a:buChar char="Ø"/>
            </a:pPr>
            <a:r>
              <a:rPr lang="en-US" sz="1600" dirty="0" smtClean="0"/>
              <a:t>Improving understandability</a:t>
            </a:r>
          </a:p>
          <a:p>
            <a:pPr marL="742950" lvl="1" indent="-285750" algn="just">
              <a:buFont typeface="Wingdings" panose="05000000000000000000" pitchFamily="2" charset="2"/>
              <a:buChar char="Ø"/>
            </a:pPr>
            <a:r>
              <a:rPr lang="en-US" sz="1600" dirty="0" smtClean="0"/>
              <a:t>Increasing the focus on risk management systems and controls</a:t>
            </a:r>
          </a:p>
          <a:p>
            <a:pPr marL="742950" lvl="1" indent="-285750" algn="just">
              <a:buFont typeface="Wingdings" panose="05000000000000000000" pitchFamily="2" charset="2"/>
              <a:buChar char="Ø"/>
            </a:pPr>
            <a:r>
              <a:rPr lang="en-US" sz="1600" dirty="0" smtClean="0"/>
              <a:t>Greater developments on micro- and macro-prudential risks </a:t>
            </a:r>
          </a:p>
          <a:p>
            <a:pPr marL="742950" lvl="1" indent="-285750" algn="just">
              <a:buFont typeface="Wingdings" panose="05000000000000000000" pitchFamily="2" charset="2"/>
              <a:buChar char="Ø"/>
            </a:pPr>
            <a:r>
              <a:rPr lang="en-US" sz="1600" dirty="0" smtClean="0"/>
              <a:t>Risk transfer to the capital markets</a:t>
            </a:r>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3</a:t>
            </a:fld>
            <a:endParaRPr lang="en-GB" altLang="en-US"/>
          </a:p>
        </p:txBody>
      </p:sp>
    </p:spTree>
    <p:extLst>
      <p:ext uri="{BB962C8B-B14F-4D97-AF65-F5344CB8AC3E}">
        <p14:creationId xmlns:p14="http://schemas.microsoft.com/office/powerpoint/2010/main" val="96182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9"/>
            <a:ext cx="8229600" cy="561975"/>
          </a:xfrm>
        </p:spPr>
        <p:txBody>
          <a:bodyPr/>
          <a:lstStyle/>
          <a:p>
            <a:r>
              <a:rPr lang="en-US" b="1" dirty="0" smtClean="0"/>
              <a:t>ICP revisions: ICPs 18 and 19 (adopted)</a:t>
            </a:r>
            <a:endParaRPr lang="en-GB" b="1" dirty="0"/>
          </a:p>
        </p:txBody>
      </p:sp>
      <p:sp>
        <p:nvSpPr>
          <p:cNvPr id="3" name="Content Placeholder 2"/>
          <p:cNvSpPr>
            <a:spLocks noGrp="1"/>
          </p:cNvSpPr>
          <p:nvPr>
            <p:ph idx="1"/>
          </p:nvPr>
        </p:nvSpPr>
        <p:spPr>
          <a:xfrm>
            <a:off x="457200" y="861690"/>
            <a:ext cx="8229600" cy="5591646"/>
          </a:xfrm>
        </p:spPr>
        <p:txBody>
          <a:bodyPr>
            <a:normAutofit/>
          </a:bodyPr>
          <a:lstStyle/>
          <a:p>
            <a:pPr marL="0" lvl="0" indent="0" algn="just">
              <a:buNone/>
            </a:pPr>
            <a:r>
              <a:rPr lang="en-US" dirty="0">
                <a:solidFill>
                  <a:prstClr val="black"/>
                </a:solidFill>
              </a:rPr>
              <a:t>Revised ICP 18 (Intermediaries) and ICP 19 (Conduct of Business) </a:t>
            </a:r>
            <a:endParaRPr lang="en-GB" dirty="0">
              <a:solidFill>
                <a:prstClr val="black"/>
              </a:solidFill>
            </a:endParaRPr>
          </a:p>
          <a:p>
            <a:pPr marL="285750" indent="-285750" algn="just">
              <a:buFont typeface="Arial" panose="020B0604020202020204" pitchFamily="34" charset="0"/>
              <a:buChar char="•"/>
            </a:pPr>
            <a:r>
              <a:rPr lang="en-GB" dirty="0"/>
              <a:t>The Market Conduct Working Group reviewed these ICPs during 2016-17.  The review took into account market developments, supervisory developments, and a self-assessment &amp; peer review of IAIS members.  It was also influenced by work on recent IAIS supporting papers that it had produced on conduct of business supervision, conduct risk, and intermediary supervision.</a:t>
            </a:r>
          </a:p>
          <a:p>
            <a:pPr marL="285750" indent="-285750" algn="just">
              <a:buFont typeface="Arial" panose="020B0604020202020204" pitchFamily="34" charset="0"/>
              <a:buChar char="•"/>
            </a:pPr>
            <a:r>
              <a:rPr lang="en-GB" dirty="0"/>
              <a:t>Draft updated ICPs were consulted on during July/August 2017.</a:t>
            </a:r>
          </a:p>
          <a:p>
            <a:pPr marL="285750" indent="-285750" algn="just">
              <a:buFont typeface="Arial" panose="020B0604020202020204" pitchFamily="34" charset="0"/>
              <a:buChar char="•"/>
            </a:pPr>
            <a:r>
              <a:rPr lang="en-GB" dirty="0"/>
              <a:t>Updates to these ICPs were made in particular to:</a:t>
            </a:r>
          </a:p>
          <a:p>
            <a:pPr marL="742950" lvl="1" indent="-285750" algn="just">
              <a:buFont typeface="Wingdings" panose="05000000000000000000" pitchFamily="2" charset="2"/>
              <a:buChar char="Ø"/>
            </a:pPr>
            <a:r>
              <a:rPr lang="en-GB" sz="1500" dirty="0"/>
              <a:t>Give more consideration to the respective responsibilities between insurers and intermediaries in insurance distribution</a:t>
            </a:r>
          </a:p>
          <a:p>
            <a:pPr marL="742950" lvl="2" algn="just">
              <a:spcAft>
                <a:spcPts val="600"/>
              </a:spcAft>
              <a:buFont typeface="Wingdings" panose="05000000000000000000" pitchFamily="2" charset="2"/>
              <a:buChar char="Ø"/>
            </a:pPr>
            <a:r>
              <a:rPr lang="en-GB" sz="1500" dirty="0"/>
              <a:t>Consider insurers’ use of intermediaries for processes other than pure distribution</a:t>
            </a:r>
          </a:p>
          <a:p>
            <a:pPr marL="742950" lvl="2" algn="just">
              <a:spcAft>
                <a:spcPts val="600"/>
              </a:spcAft>
              <a:buFont typeface="Wingdings" panose="05000000000000000000" pitchFamily="2" charset="2"/>
              <a:buChar char="Ø"/>
            </a:pPr>
            <a:r>
              <a:rPr lang="en-GB" sz="1500" dirty="0"/>
              <a:t>Allow for the increasing use of new business models and the increasing use of technology in insurance business</a:t>
            </a:r>
          </a:p>
          <a:p>
            <a:pPr marL="742950" lvl="2" algn="just">
              <a:spcAft>
                <a:spcPts val="600"/>
              </a:spcAft>
              <a:buFont typeface="Wingdings" panose="05000000000000000000" pitchFamily="2" charset="2"/>
              <a:buChar char="Ø"/>
            </a:pPr>
            <a:r>
              <a:rPr lang="en-GB" sz="1500" dirty="0"/>
              <a:t>Highlight the importance of coordination/communication between different supervisors</a:t>
            </a:r>
          </a:p>
          <a:p>
            <a:pPr marL="742950" lvl="2" algn="just">
              <a:spcAft>
                <a:spcPts val="600"/>
              </a:spcAft>
              <a:buFont typeface="Wingdings" panose="05000000000000000000" pitchFamily="2" charset="2"/>
              <a:buChar char="Ø"/>
            </a:pPr>
            <a:r>
              <a:rPr lang="en-GB" sz="1500" dirty="0"/>
              <a:t>Stress that customer information should not be used in a manner that leads to unfair treatment</a:t>
            </a:r>
          </a:p>
          <a:p>
            <a:pPr marL="742950" lvl="2" algn="just">
              <a:spcAft>
                <a:spcPts val="600"/>
              </a:spcAft>
              <a:buFont typeface="Wingdings" panose="05000000000000000000" pitchFamily="2" charset="2"/>
              <a:buChar char="Ø"/>
            </a:pPr>
            <a:r>
              <a:rPr lang="en-GB" sz="1500" dirty="0"/>
              <a:t>Maintain consistency with other </a:t>
            </a:r>
            <a:r>
              <a:rPr lang="en-GB" sz="1500" dirty="0" smtClean="0"/>
              <a:t>ICPs.</a:t>
            </a:r>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4</a:t>
            </a:fld>
            <a:endParaRPr lang="en-GB" altLang="en-US"/>
          </a:p>
        </p:txBody>
      </p:sp>
    </p:spTree>
    <p:extLst>
      <p:ext uri="{BB962C8B-B14F-4D97-AF65-F5344CB8AC3E}">
        <p14:creationId xmlns:p14="http://schemas.microsoft.com/office/powerpoint/2010/main" val="2942219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63662"/>
            <a:ext cx="9036496" cy="673050"/>
          </a:xfrm>
        </p:spPr>
        <p:txBody>
          <a:bodyPr>
            <a:noAutofit/>
          </a:bodyPr>
          <a:lstStyle/>
          <a:p>
            <a:r>
              <a:rPr lang="en-US" sz="2400" b="1" dirty="0"/>
              <a:t>Adoption of ICPs </a:t>
            </a:r>
            <a:r>
              <a:rPr lang="en-GB" sz="2400" b="1" dirty="0"/>
              <a:t>being a foundation for </a:t>
            </a:r>
            <a:r>
              <a:rPr lang="en-GB" sz="2400" b="1" dirty="0" err="1" smtClean="0"/>
              <a:t>ComFrame</a:t>
            </a:r>
            <a:r>
              <a:rPr lang="en-GB" sz="2400" b="1" dirty="0" smtClean="0"/>
              <a:t> material</a:t>
            </a:r>
            <a:endParaRPr lang="en-GB" sz="2400" dirty="0"/>
          </a:p>
        </p:txBody>
      </p:sp>
      <p:sp>
        <p:nvSpPr>
          <p:cNvPr id="3" name="Content Placeholder 2"/>
          <p:cNvSpPr>
            <a:spLocks noGrp="1"/>
          </p:cNvSpPr>
          <p:nvPr>
            <p:ph idx="1"/>
          </p:nvPr>
        </p:nvSpPr>
        <p:spPr>
          <a:xfrm>
            <a:off x="539552" y="1052736"/>
            <a:ext cx="7992888" cy="5040560"/>
          </a:xfrm>
        </p:spPr>
        <p:txBody>
          <a:bodyPr>
            <a:noAutofit/>
          </a:bodyPr>
          <a:lstStyle/>
          <a:p>
            <a:pPr algn="just">
              <a:spcBef>
                <a:spcPts val="1200"/>
              </a:spcBef>
              <a:spcAft>
                <a:spcPts val="600"/>
              </a:spcAft>
              <a:buFont typeface="Arial" panose="020B0604020202020204" pitchFamily="34" charset="0"/>
              <a:buChar char="•"/>
            </a:pPr>
            <a:r>
              <a:rPr lang="en-US" dirty="0" smtClean="0"/>
              <a:t>Revisions of relevant ICPs to be generally adopted by Annual General Meeting (AGM) together with </a:t>
            </a:r>
            <a:r>
              <a:rPr lang="en-US" dirty="0" err="1" smtClean="0"/>
              <a:t>ComFrame</a:t>
            </a:r>
            <a:r>
              <a:rPr lang="en-US" dirty="0" smtClean="0"/>
              <a:t> at the end of 2019</a:t>
            </a:r>
            <a:r>
              <a:rPr lang="en-US" dirty="0"/>
              <a:t> </a:t>
            </a:r>
            <a:r>
              <a:rPr lang="en-US" dirty="0" smtClean="0"/>
              <a:t>(adoption before possible as exception to be justified by relevant Subcommittee).</a:t>
            </a:r>
          </a:p>
          <a:p>
            <a:pPr algn="just">
              <a:spcBef>
                <a:spcPts val="1200"/>
              </a:spcBef>
              <a:spcAft>
                <a:spcPts val="600"/>
              </a:spcAft>
              <a:buFont typeface="Arial" panose="020B0604020202020204" pitchFamily="34" charset="0"/>
              <a:buChar char="•"/>
            </a:pPr>
            <a:r>
              <a:rPr lang="en-US" dirty="0" smtClean="0"/>
              <a:t>Revisions of ICPs completed before 2019 (as per current timeline) will be published on the IAIS website as drafts for information purposes only.</a:t>
            </a:r>
          </a:p>
          <a:p>
            <a:pPr algn="just">
              <a:spcBef>
                <a:spcPts val="1200"/>
              </a:spcBef>
              <a:spcAft>
                <a:spcPts val="600"/>
              </a:spcAft>
              <a:buFont typeface="Arial" panose="020B0604020202020204" pitchFamily="34" charset="0"/>
              <a:buChar char="•"/>
            </a:pPr>
            <a:r>
              <a:rPr lang="en-US" dirty="0" smtClean="0"/>
              <a:t>Revised draft ICPs (to be published on the IAIS website) may be subject to potential further changes given ongoing work on ICPs/</a:t>
            </a:r>
            <a:r>
              <a:rPr lang="en-US" dirty="0" err="1" smtClean="0"/>
              <a:t>ComFrame</a:t>
            </a:r>
            <a:r>
              <a:rPr lang="en-US" dirty="0" smtClean="0"/>
              <a:t> material – before adoption by AGM at the end of 2019.</a:t>
            </a:r>
          </a:p>
          <a:p>
            <a:pPr algn="just">
              <a:spcBef>
                <a:spcPts val="1200"/>
              </a:spcBef>
              <a:spcAft>
                <a:spcPts val="600"/>
              </a:spcAft>
              <a:buFont typeface="Arial" panose="020B0604020202020204" pitchFamily="34" charset="0"/>
              <a:buChar char="•"/>
            </a:pPr>
            <a:r>
              <a:rPr lang="en-US" dirty="0" smtClean="0"/>
              <a:t>Revised ICPs are not expected to be implemented until adopted by AGM.</a:t>
            </a:r>
          </a:p>
          <a:p>
            <a:pPr algn="just">
              <a:spcAft>
                <a:spcPts val="600"/>
              </a:spcAft>
              <a:buFont typeface="Arial" panose="020B0604020202020204" pitchFamily="34" charset="0"/>
              <a:buChar char="•"/>
            </a:pPr>
            <a:endParaRPr lang="en-GB" sz="20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lgn="r"/>
            <a:fld id="{A220C179-9F06-40D0-93EA-8FF612BB075F}" type="slidenum">
              <a:rPr lang="en-GB" smtClean="0"/>
              <a:pPr algn="r"/>
              <a:t>5</a:t>
            </a:fld>
            <a:endParaRPr lang="en-GB"/>
          </a:p>
        </p:txBody>
      </p:sp>
    </p:spTree>
    <p:extLst>
      <p:ext uri="{BB962C8B-B14F-4D97-AF65-F5344CB8AC3E}">
        <p14:creationId xmlns:p14="http://schemas.microsoft.com/office/powerpoint/2010/main" val="4073738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9"/>
            <a:ext cx="8229600" cy="561975"/>
          </a:xfrm>
        </p:spPr>
        <p:txBody>
          <a:bodyPr/>
          <a:lstStyle/>
          <a:p>
            <a:r>
              <a:rPr lang="en-US" b="1" dirty="0" smtClean="0"/>
              <a:t>ICP revisions: drafts endorsed by the </a:t>
            </a:r>
            <a:r>
              <a:rPr lang="en-US" b="1" dirty="0" err="1" smtClean="0"/>
              <a:t>ExCo</a:t>
            </a:r>
            <a:endParaRPr lang="en-GB" b="1" dirty="0"/>
          </a:p>
        </p:txBody>
      </p:sp>
      <p:sp>
        <p:nvSpPr>
          <p:cNvPr id="3" name="Content Placeholder 2"/>
          <p:cNvSpPr>
            <a:spLocks noGrp="1"/>
          </p:cNvSpPr>
          <p:nvPr>
            <p:ph idx="1"/>
          </p:nvPr>
        </p:nvSpPr>
        <p:spPr>
          <a:xfrm>
            <a:off x="457200" y="908720"/>
            <a:ext cx="8229600" cy="5217443"/>
          </a:xfrm>
        </p:spPr>
        <p:txBody>
          <a:bodyPr>
            <a:normAutofit fontScale="77500" lnSpcReduction="20000"/>
          </a:bodyPr>
          <a:lstStyle/>
          <a:p>
            <a:pPr marL="0" indent="0" algn="just">
              <a:spcBef>
                <a:spcPts val="1200"/>
              </a:spcBef>
              <a:spcAft>
                <a:spcPts val="600"/>
              </a:spcAft>
              <a:buNone/>
            </a:pPr>
            <a:r>
              <a:rPr lang="en-US" sz="2200" dirty="0" smtClean="0"/>
              <a:t>Revised ICPs published for consultation in March 2017 and </a:t>
            </a:r>
            <a:r>
              <a:rPr lang="en-US" sz="2200" dirty="0" smtClean="0"/>
              <a:t>endorsed </a:t>
            </a:r>
            <a:r>
              <a:rPr lang="en-US" sz="2200" dirty="0" smtClean="0"/>
              <a:t>by the </a:t>
            </a:r>
            <a:r>
              <a:rPr lang="en-US" sz="2200" dirty="0" err="1" smtClean="0"/>
              <a:t>ExCo</a:t>
            </a:r>
            <a:r>
              <a:rPr lang="en-US" sz="2200" dirty="0" smtClean="0"/>
              <a:t> as drafts before their adoption at the end of 2019:</a:t>
            </a:r>
            <a:endParaRPr lang="en-GB" sz="2200" dirty="0" smtClean="0"/>
          </a:p>
          <a:p>
            <a:pPr algn="just">
              <a:spcBef>
                <a:spcPts val="1200"/>
              </a:spcBef>
              <a:spcAft>
                <a:spcPts val="600"/>
              </a:spcAft>
              <a:buFont typeface="Arial" panose="020B0604020202020204" pitchFamily="34" charset="0"/>
              <a:buChar char="•"/>
            </a:pPr>
            <a:r>
              <a:rPr lang="en-GB" sz="2200" dirty="0" smtClean="0"/>
              <a:t>Introduction and Assessment </a:t>
            </a:r>
            <a:r>
              <a:rPr lang="en-GB" sz="2200" dirty="0" smtClean="0"/>
              <a:t>Methodology</a:t>
            </a:r>
            <a:endParaRPr lang="en-GB" sz="2200" dirty="0"/>
          </a:p>
          <a:p>
            <a:pPr algn="just">
              <a:spcBef>
                <a:spcPts val="1200"/>
              </a:spcBef>
              <a:spcAft>
                <a:spcPts val="600"/>
              </a:spcAft>
              <a:buFont typeface="Arial" panose="020B0604020202020204" pitchFamily="34" charset="0"/>
              <a:buChar char="•"/>
            </a:pPr>
            <a:r>
              <a:rPr lang="en-GB" sz="2200" dirty="0" smtClean="0"/>
              <a:t>ICP </a:t>
            </a:r>
            <a:r>
              <a:rPr lang="en-GB" sz="2200" dirty="0"/>
              <a:t>1 (Objectives, Powers and Responsibilities of the </a:t>
            </a:r>
            <a:r>
              <a:rPr lang="en-GB" sz="2200" dirty="0" smtClean="0"/>
              <a:t>Supervisor) </a:t>
            </a:r>
            <a:endParaRPr lang="en-GB" sz="2200" dirty="0"/>
          </a:p>
          <a:p>
            <a:pPr algn="just">
              <a:spcBef>
                <a:spcPts val="1200"/>
              </a:spcBef>
              <a:spcAft>
                <a:spcPts val="600"/>
              </a:spcAft>
              <a:buFont typeface="Arial" panose="020B0604020202020204" pitchFamily="34" charset="0"/>
              <a:buChar char="•"/>
            </a:pPr>
            <a:r>
              <a:rPr lang="en-GB" sz="2200" dirty="0" smtClean="0"/>
              <a:t>ICP 2 </a:t>
            </a:r>
            <a:r>
              <a:rPr lang="en-GB" sz="2200" dirty="0" smtClean="0"/>
              <a:t>(Supervisor)</a:t>
            </a:r>
          </a:p>
          <a:p>
            <a:pPr algn="just">
              <a:spcBef>
                <a:spcPts val="1200"/>
              </a:spcBef>
              <a:spcAft>
                <a:spcPts val="600"/>
              </a:spcAft>
              <a:buFont typeface="Arial" panose="020B0604020202020204" pitchFamily="34" charset="0"/>
              <a:buChar char="•"/>
            </a:pPr>
            <a:r>
              <a:rPr lang="en-GB" sz="2200" dirty="0" smtClean="0"/>
              <a:t>ICP 3 (Information Sharing and Confidentiality Requirements) </a:t>
            </a:r>
          </a:p>
          <a:p>
            <a:pPr algn="just">
              <a:spcBef>
                <a:spcPts val="1200"/>
              </a:spcBef>
              <a:spcAft>
                <a:spcPts val="600"/>
              </a:spcAft>
              <a:buFont typeface="Arial" panose="020B0604020202020204" pitchFamily="34" charset="0"/>
              <a:buChar char="•"/>
            </a:pPr>
            <a:r>
              <a:rPr lang="en-GB" sz="2200" dirty="0" smtClean="0"/>
              <a:t>ICP </a:t>
            </a:r>
            <a:r>
              <a:rPr lang="en-GB" sz="2200" dirty="0"/>
              <a:t>9 </a:t>
            </a:r>
            <a:r>
              <a:rPr lang="en-GB" sz="2200" dirty="0" smtClean="0"/>
              <a:t>(Supervisory </a:t>
            </a:r>
            <a:r>
              <a:rPr lang="en-GB" sz="2200" dirty="0"/>
              <a:t>Review and </a:t>
            </a:r>
            <a:r>
              <a:rPr lang="en-GB" sz="2200" dirty="0" smtClean="0"/>
              <a:t>Reporting)</a:t>
            </a:r>
          </a:p>
          <a:p>
            <a:pPr algn="just">
              <a:spcBef>
                <a:spcPts val="1200"/>
              </a:spcBef>
              <a:spcAft>
                <a:spcPts val="600"/>
              </a:spcAft>
              <a:buFont typeface="Arial" panose="020B0604020202020204" pitchFamily="34" charset="0"/>
              <a:buChar char="•"/>
            </a:pPr>
            <a:r>
              <a:rPr lang="en-GB" sz="2200" dirty="0" smtClean="0"/>
              <a:t>ICP </a:t>
            </a:r>
            <a:r>
              <a:rPr lang="en-GB" sz="2200" dirty="0"/>
              <a:t>10 </a:t>
            </a:r>
            <a:r>
              <a:rPr lang="en-GB" sz="2200" dirty="0" smtClean="0"/>
              <a:t>(Preventive </a:t>
            </a:r>
            <a:r>
              <a:rPr lang="en-GB" sz="2200" dirty="0"/>
              <a:t>Measures, Corrective Measures and </a:t>
            </a:r>
            <a:r>
              <a:rPr lang="en-GB" sz="2200" dirty="0" smtClean="0"/>
              <a:t>Sanctions)  (with ICPs </a:t>
            </a:r>
            <a:r>
              <a:rPr lang="en-GB" sz="2200" dirty="0"/>
              <a:t>10 and 11 (Enforcement) combined into one ICP, i.e. ICP </a:t>
            </a:r>
            <a:r>
              <a:rPr lang="en-GB" sz="2200" dirty="0" smtClean="0"/>
              <a:t>10)</a:t>
            </a:r>
          </a:p>
          <a:p>
            <a:pPr algn="just">
              <a:spcBef>
                <a:spcPts val="1200"/>
              </a:spcBef>
              <a:spcAft>
                <a:spcPts val="600"/>
              </a:spcAft>
              <a:buFont typeface="Arial" panose="020B0604020202020204" pitchFamily="34" charset="0"/>
              <a:buChar char="•"/>
            </a:pPr>
            <a:r>
              <a:rPr lang="en-GB" sz="2200" dirty="0" smtClean="0"/>
              <a:t>ICP </a:t>
            </a:r>
            <a:r>
              <a:rPr lang="en-GB" sz="2200" dirty="0"/>
              <a:t>12 </a:t>
            </a:r>
            <a:r>
              <a:rPr lang="en-GB" sz="2200" dirty="0" smtClean="0"/>
              <a:t>(Exit </a:t>
            </a:r>
            <a:r>
              <a:rPr lang="en-GB" sz="2200" dirty="0"/>
              <a:t>from the Market and </a:t>
            </a:r>
            <a:r>
              <a:rPr lang="en-GB" sz="2200" dirty="0" smtClean="0"/>
              <a:t>Resolution)</a:t>
            </a:r>
          </a:p>
          <a:p>
            <a:pPr algn="just">
              <a:spcBef>
                <a:spcPts val="1200"/>
              </a:spcBef>
              <a:spcAft>
                <a:spcPts val="600"/>
              </a:spcAft>
              <a:buFont typeface="Arial" panose="020B0604020202020204" pitchFamily="34" charset="0"/>
              <a:buChar char="•"/>
            </a:pPr>
            <a:r>
              <a:rPr lang="en-GB" sz="2200" dirty="0"/>
              <a:t>ICP 25 (Supervisory Cooperation and </a:t>
            </a:r>
            <a:r>
              <a:rPr lang="en-GB" sz="2200" dirty="0" smtClean="0"/>
              <a:t>Coordination).</a:t>
            </a:r>
          </a:p>
          <a:p>
            <a:pPr marL="0" indent="0">
              <a:spcBef>
                <a:spcPts val="1200"/>
              </a:spcBef>
              <a:spcAft>
                <a:spcPts val="600"/>
              </a:spcAft>
              <a:buNone/>
            </a:pPr>
            <a:endParaRPr lang="en-US" dirty="0" smtClean="0"/>
          </a:p>
          <a:p>
            <a:pPr marL="0" indent="0" algn="just">
              <a:buNone/>
            </a:pPr>
            <a:r>
              <a:rPr lang="en-GB" dirty="0"/>
              <a:t>ICP 26 (Cross-border cooperation and coordination on crisis management) was restructured and, consequently, part of it was moved to ICP 25 and the rest to ICP 12</a:t>
            </a:r>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6</a:t>
            </a:fld>
            <a:endParaRPr lang="en-GB" altLang="en-US"/>
          </a:p>
        </p:txBody>
      </p:sp>
    </p:spTree>
    <p:extLst>
      <p:ext uri="{BB962C8B-B14F-4D97-AF65-F5344CB8AC3E}">
        <p14:creationId xmlns:p14="http://schemas.microsoft.com/office/powerpoint/2010/main" val="149009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9"/>
            <a:ext cx="8229600" cy="561975"/>
          </a:xfrm>
        </p:spPr>
        <p:txBody>
          <a:bodyPr/>
          <a:lstStyle/>
          <a:p>
            <a:r>
              <a:rPr lang="en-US" b="1"/>
              <a:t>ICP </a:t>
            </a:r>
            <a:r>
              <a:rPr lang="en-US" b="1" smtClean="0"/>
              <a:t>revisions: </a:t>
            </a:r>
            <a:r>
              <a:rPr lang="en-US" b="1" dirty="0" smtClean="0"/>
              <a:t>ongoing work</a:t>
            </a:r>
            <a:endParaRPr lang="en-GB" b="1" dirty="0"/>
          </a:p>
        </p:txBody>
      </p:sp>
      <p:sp>
        <p:nvSpPr>
          <p:cNvPr id="3" name="Content Placeholder 2"/>
          <p:cNvSpPr>
            <a:spLocks noGrp="1"/>
          </p:cNvSpPr>
          <p:nvPr>
            <p:ph idx="1"/>
          </p:nvPr>
        </p:nvSpPr>
        <p:spPr>
          <a:xfrm>
            <a:off x="457200" y="1124744"/>
            <a:ext cx="8229600" cy="4968552"/>
          </a:xfrm>
        </p:spPr>
        <p:txBody>
          <a:bodyPr>
            <a:normAutofit/>
          </a:bodyPr>
          <a:lstStyle/>
          <a:p>
            <a:pPr marL="285750" indent="-285750" algn="just">
              <a:spcAft>
                <a:spcPts val="1200"/>
              </a:spcAft>
              <a:buFont typeface="Arial" panose="020B0604020202020204" pitchFamily="34" charset="0"/>
              <a:buChar char="•"/>
            </a:pPr>
            <a:r>
              <a:rPr lang="en-US" sz="1900" dirty="0"/>
              <a:t>Revised ICP 24 (</a:t>
            </a:r>
            <a:r>
              <a:rPr lang="en-US" sz="1900" dirty="0" err="1"/>
              <a:t>Macroprudential</a:t>
            </a:r>
            <a:r>
              <a:rPr lang="en-US" sz="1900" dirty="0"/>
              <a:t> Surveillance and Insurance Supervision) published for </a:t>
            </a:r>
            <a:r>
              <a:rPr lang="en-US" sz="1900" dirty="0" smtClean="0"/>
              <a:t>interim consultation </a:t>
            </a:r>
            <a:r>
              <a:rPr lang="en-US" sz="1900" dirty="0"/>
              <a:t>in August 2017</a:t>
            </a:r>
            <a:r>
              <a:rPr lang="en-US" sz="1900" dirty="0" smtClean="0"/>
              <a:t>.</a:t>
            </a:r>
            <a:endParaRPr lang="en-US" sz="1900" dirty="0"/>
          </a:p>
          <a:p>
            <a:pPr marL="285750" indent="-285750" algn="just">
              <a:spcBef>
                <a:spcPts val="1200"/>
              </a:spcBef>
              <a:spcAft>
                <a:spcPts val="1200"/>
              </a:spcAft>
              <a:buFont typeface="Arial" panose="020B0604020202020204" pitchFamily="34" charset="0"/>
              <a:buChar char="•"/>
            </a:pPr>
            <a:r>
              <a:rPr lang="en-US" sz="1900" dirty="0" smtClean="0"/>
              <a:t>Revised </a:t>
            </a:r>
            <a:r>
              <a:rPr lang="en-US" sz="1900" dirty="0"/>
              <a:t>ICPs </a:t>
            </a:r>
            <a:r>
              <a:rPr lang="en-US" sz="1900" dirty="0" smtClean="0"/>
              <a:t>approved by the Financial Stability and </a:t>
            </a:r>
            <a:r>
              <a:rPr lang="en-US" sz="1900" dirty="0"/>
              <a:t>T</a:t>
            </a:r>
            <a:r>
              <a:rPr lang="en-US" sz="1900" dirty="0" smtClean="0"/>
              <a:t>echnical Committee the Executive Committee for public consultation: </a:t>
            </a:r>
          </a:p>
          <a:p>
            <a:pPr lvl="1" algn="just">
              <a:spcAft>
                <a:spcPts val="1200"/>
              </a:spcAft>
              <a:buFont typeface="Wingdings" panose="05000000000000000000" pitchFamily="2" charset="2"/>
              <a:buChar char="Ø"/>
            </a:pPr>
            <a:r>
              <a:rPr lang="en-US" sz="1900" dirty="0" smtClean="0"/>
              <a:t>ICP 15 (Investment)</a:t>
            </a:r>
          </a:p>
          <a:p>
            <a:pPr lvl="1" algn="just">
              <a:spcAft>
                <a:spcPts val="1200"/>
              </a:spcAft>
              <a:buFont typeface="Wingdings" panose="05000000000000000000" pitchFamily="2" charset="2"/>
              <a:buChar char="Ø"/>
            </a:pPr>
            <a:r>
              <a:rPr lang="en-US" sz="1900" dirty="0" smtClean="0"/>
              <a:t>ICP 16 (Enterprise Risk Management for Solvency Purposes)</a:t>
            </a:r>
            <a:endParaRPr lang="en-US" sz="1900" dirty="0"/>
          </a:p>
          <a:p>
            <a:pPr lvl="1" algn="just">
              <a:spcAft>
                <a:spcPts val="1200"/>
              </a:spcAft>
              <a:buFont typeface="Wingdings" panose="05000000000000000000" pitchFamily="2" charset="2"/>
              <a:buChar char="Ø"/>
            </a:pPr>
            <a:r>
              <a:rPr lang="en-US" sz="1900" dirty="0"/>
              <a:t>ICP </a:t>
            </a:r>
            <a:r>
              <a:rPr lang="en-US" sz="1900" dirty="0" smtClean="0"/>
              <a:t>8 (Risk Management and Internal Controls) – revised in order to remove duplications and overlaps between ICPs 8 and 16.</a:t>
            </a:r>
          </a:p>
          <a:p>
            <a:pPr marL="0" indent="0">
              <a:spcAft>
                <a:spcPts val="1200"/>
              </a:spcAft>
              <a:buNone/>
            </a:pPr>
            <a:endParaRPr lang="en-GB" dirty="0"/>
          </a:p>
          <a:p>
            <a:pPr marL="285750" indent="-285750">
              <a:spcAft>
                <a:spcPts val="1200"/>
              </a:spcAft>
              <a:buFont typeface="Arial" panose="020B0604020202020204" pitchFamily="34" charset="0"/>
              <a:buChar char="•"/>
            </a:pPr>
            <a:endParaRPr lang="en-US" dirty="0"/>
          </a:p>
          <a:p>
            <a:pPr marL="742950" lvl="1" indent="-285750">
              <a:spcAft>
                <a:spcPts val="1200"/>
              </a:spcAft>
              <a:buFont typeface="Arial" panose="020B0604020202020204" pitchFamily="34" charset="0"/>
              <a:buChar char="•"/>
            </a:pPr>
            <a:endParaRPr lang="en-US" sz="1800" dirty="0"/>
          </a:p>
          <a:p>
            <a:endParaRPr lang="en-GB" dirty="0"/>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7</a:t>
            </a:fld>
            <a:endParaRPr lang="en-GB" altLang="en-US"/>
          </a:p>
        </p:txBody>
      </p:sp>
    </p:spTree>
    <p:extLst>
      <p:ext uri="{BB962C8B-B14F-4D97-AF65-F5344CB8AC3E}">
        <p14:creationId xmlns:p14="http://schemas.microsoft.com/office/powerpoint/2010/main" val="210909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9"/>
            <a:ext cx="8229600" cy="561975"/>
          </a:xfrm>
        </p:spPr>
        <p:txBody>
          <a:bodyPr/>
          <a:lstStyle/>
          <a:p>
            <a:r>
              <a:rPr lang="en-US" b="1" dirty="0" smtClean="0"/>
              <a:t>Development of </a:t>
            </a:r>
            <a:r>
              <a:rPr lang="en-US" b="1" dirty="0" err="1" smtClean="0"/>
              <a:t>ComFrame</a:t>
            </a:r>
            <a:endParaRPr lang="en-GB" b="1" dirty="0"/>
          </a:p>
        </p:txBody>
      </p:sp>
      <p:sp>
        <p:nvSpPr>
          <p:cNvPr id="3" name="Content Placeholder 2"/>
          <p:cNvSpPr>
            <a:spLocks noGrp="1"/>
          </p:cNvSpPr>
          <p:nvPr>
            <p:ph idx="1"/>
          </p:nvPr>
        </p:nvSpPr>
        <p:spPr>
          <a:xfrm>
            <a:off x="457200" y="1052736"/>
            <a:ext cx="8229600" cy="5073427"/>
          </a:xfrm>
        </p:spPr>
        <p:txBody>
          <a:bodyPr>
            <a:noAutofit/>
          </a:bodyPr>
          <a:lstStyle/>
          <a:p>
            <a:pPr marL="342000" lvl="1" indent="-342000" algn="just">
              <a:spcBef>
                <a:spcPts val="600"/>
              </a:spcBef>
              <a:spcAft>
                <a:spcPts val="600"/>
              </a:spcAft>
              <a:buFont typeface="Arial" panose="020B0604020202020204" pitchFamily="34" charset="0"/>
              <a:buChar char="•"/>
            </a:pPr>
            <a:r>
              <a:rPr lang="en-GB" sz="1800" dirty="0" smtClean="0"/>
              <a:t>New structure of </a:t>
            </a:r>
            <a:r>
              <a:rPr lang="en-GB" sz="1800" dirty="0" err="1" smtClean="0"/>
              <a:t>ComFrame</a:t>
            </a:r>
            <a:r>
              <a:rPr lang="en-GB" sz="1800" dirty="0" smtClean="0"/>
              <a:t> agreed upon in 2016:</a:t>
            </a:r>
          </a:p>
          <a:p>
            <a:pPr marL="742050" lvl="2" indent="-342000" algn="just">
              <a:spcBef>
                <a:spcPts val="600"/>
              </a:spcBef>
              <a:spcAft>
                <a:spcPts val="600"/>
              </a:spcAft>
              <a:buFont typeface="Wingdings" panose="05000000000000000000" pitchFamily="2" charset="2"/>
              <a:buChar char="Ø"/>
            </a:pPr>
            <a:r>
              <a:rPr lang="en-GB" sz="1800" dirty="0" err="1" smtClean="0"/>
              <a:t>ComFrame</a:t>
            </a:r>
            <a:r>
              <a:rPr lang="en-GB" sz="1800" dirty="0" smtClean="0"/>
              <a:t> material integrated with ICPs</a:t>
            </a:r>
          </a:p>
          <a:p>
            <a:pPr marL="742050" lvl="2" indent="-342000" algn="just">
              <a:spcBef>
                <a:spcPts val="600"/>
              </a:spcBef>
              <a:spcAft>
                <a:spcPts val="600"/>
              </a:spcAft>
              <a:buFont typeface="Wingdings" panose="05000000000000000000" pitchFamily="2" charset="2"/>
              <a:buChar char="Ø"/>
            </a:pPr>
            <a:r>
              <a:rPr lang="en-GB" sz="1800" dirty="0" smtClean="0"/>
              <a:t>ICP </a:t>
            </a:r>
            <a:r>
              <a:rPr lang="en-GB" sz="1800" dirty="0"/>
              <a:t>text not be copied into </a:t>
            </a:r>
            <a:r>
              <a:rPr lang="en-GB" sz="1800" dirty="0" err="1"/>
              <a:t>ComFrame</a:t>
            </a:r>
            <a:r>
              <a:rPr lang="en-GB" sz="1800" dirty="0"/>
              <a:t> </a:t>
            </a:r>
            <a:r>
              <a:rPr lang="en-GB" sz="1800" dirty="0" smtClean="0"/>
              <a:t>text</a:t>
            </a:r>
            <a:endParaRPr lang="en-GB" sz="1800" dirty="0"/>
          </a:p>
          <a:p>
            <a:pPr marL="742050" lvl="2" indent="-342000" algn="just">
              <a:spcBef>
                <a:spcPts val="600"/>
              </a:spcBef>
              <a:spcAft>
                <a:spcPts val="600"/>
              </a:spcAft>
              <a:buFont typeface="Wingdings" panose="05000000000000000000" pitchFamily="2" charset="2"/>
              <a:buChar char="Ø"/>
            </a:pPr>
            <a:r>
              <a:rPr lang="en-US" sz="1800" dirty="0" smtClean="0"/>
              <a:t>Adjusted </a:t>
            </a:r>
            <a:r>
              <a:rPr lang="en-US" sz="1800" dirty="0"/>
              <a:t>to the ICP hierarchy (Standards and Guidance</a:t>
            </a:r>
            <a:r>
              <a:rPr lang="en-US" sz="1800" dirty="0" smtClean="0"/>
              <a:t>)</a:t>
            </a:r>
            <a:endParaRPr lang="en-US" sz="1800" dirty="0"/>
          </a:p>
          <a:p>
            <a:pPr marL="342000" lvl="1" indent="-342000" algn="just">
              <a:spcBef>
                <a:spcPts val="1200"/>
              </a:spcBef>
              <a:spcAft>
                <a:spcPts val="600"/>
              </a:spcAft>
              <a:buFont typeface="Arial" panose="020B0604020202020204" pitchFamily="34" charset="0"/>
              <a:buChar char="•"/>
            </a:pPr>
            <a:r>
              <a:rPr lang="en-GB" sz="1800" dirty="0" smtClean="0"/>
              <a:t>Public consultation of the </a:t>
            </a:r>
            <a:r>
              <a:rPr lang="en-GB" sz="1800" dirty="0" err="1" smtClean="0"/>
              <a:t>ComFrame</a:t>
            </a:r>
            <a:r>
              <a:rPr lang="en-GB" sz="1800" dirty="0" smtClean="0"/>
              <a:t> material integrated with ICPs:</a:t>
            </a:r>
          </a:p>
          <a:p>
            <a:pPr marL="742050" lvl="2" indent="-342000" algn="just">
              <a:spcBef>
                <a:spcPts val="600"/>
              </a:spcBef>
              <a:spcAft>
                <a:spcPts val="600"/>
              </a:spcAft>
              <a:buFont typeface="Wingdings" panose="05000000000000000000" pitchFamily="2" charset="2"/>
              <a:buChar char="Ø"/>
            </a:pPr>
            <a:r>
              <a:rPr lang="en-US" sz="1800" dirty="0" err="1"/>
              <a:t>ComFrame</a:t>
            </a:r>
            <a:r>
              <a:rPr lang="en-US" sz="1800" dirty="0"/>
              <a:t> material integrated with ICPs 5, 7, 8, 9, 10, 12 published for consultation in March 2017</a:t>
            </a:r>
          </a:p>
          <a:p>
            <a:pPr marL="742050" lvl="2" indent="-342000" algn="just">
              <a:spcBef>
                <a:spcPts val="600"/>
              </a:spcBef>
              <a:spcAft>
                <a:spcPts val="600"/>
              </a:spcAft>
              <a:buFont typeface="Wingdings" panose="05000000000000000000" pitchFamily="2" charset="2"/>
              <a:buChar char="Ø"/>
            </a:pPr>
            <a:r>
              <a:rPr lang="en-US" sz="1800" dirty="0" err="1"/>
              <a:t>ComFrame</a:t>
            </a:r>
            <a:r>
              <a:rPr lang="en-US" sz="1800" dirty="0"/>
              <a:t> material integrated with ICPs 8, 15 and 16 to be published for consultation in November 2017</a:t>
            </a:r>
          </a:p>
          <a:p>
            <a:pPr marL="342000" lvl="1" indent="-342000" algn="just">
              <a:spcBef>
                <a:spcPts val="1200"/>
              </a:spcBef>
              <a:spcAft>
                <a:spcPts val="600"/>
              </a:spcAft>
              <a:buFont typeface="Arial" panose="020B0604020202020204" pitchFamily="34" charset="0"/>
              <a:buChar char="•"/>
            </a:pPr>
            <a:r>
              <a:rPr lang="en-US" sz="1800" dirty="0" smtClean="0"/>
              <a:t>Overall </a:t>
            </a:r>
            <a:r>
              <a:rPr lang="en-US" sz="1800" dirty="0" err="1" smtClean="0"/>
              <a:t>ComFrame</a:t>
            </a:r>
            <a:r>
              <a:rPr lang="en-US" sz="1800" dirty="0" smtClean="0"/>
              <a:t> together with ICS Version 2.0 to be published for consultation in mid-2018</a:t>
            </a:r>
            <a:endParaRPr lang="en-GB" sz="1800" dirty="0" smtClean="0"/>
          </a:p>
        </p:txBody>
      </p:sp>
      <p:sp>
        <p:nvSpPr>
          <p:cNvPr id="4" name="Slide Number Placeholder 3"/>
          <p:cNvSpPr>
            <a:spLocks noGrp="1"/>
          </p:cNvSpPr>
          <p:nvPr>
            <p:ph type="sldNum" sz="quarter" idx="10"/>
          </p:nvPr>
        </p:nvSpPr>
        <p:spPr/>
        <p:txBody>
          <a:bodyPr/>
          <a:lstStyle/>
          <a:p>
            <a:pPr>
              <a:defRPr/>
            </a:pPr>
            <a:fld id="{30146272-099C-486B-BBA3-522AC9CD302E}" type="slidenum">
              <a:rPr lang="en-GB" altLang="en-US" smtClean="0"/>
              <a:pPr>
                <a:defRPr/>
              </a:pPr>
              <a:t>8</a:t>
            </a:fld>
            <a:endParaRPr lang="en-GB" altLang="en-US"/>
          </a:p>
        </p:txBody>
      </p:sp>
    </p:spTree>
    <p:extLst>
      <p:ext uri="{BB962C8B-B14F-4D97-AF65-F5344CB8AC3E}">
        <p14:creationId xmlns:p14="http://schemas.microsoft.com/office/powerpoint/2010/main" val="1330876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ICS Version 1.0 for extended field testing</a:t>
            </a:r>
            <a:endParaRPr lang="en-GB" b="1"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A220C179-9F06-40D0-93EA-8FF612BB075F}" type="slidenum">
              <a:rPr lang="en-GB" smtClean="0"/>
              <a:t>9</a:t>
            </a:fld>
            <a:endParaRPr lang="en-GB"/>
          </a:p>
        </p:txBody>
      </p:sp>
      <p:sp>
        <p:nvSpPr>
          <p:cNvPr id="7" name="Rounded Rectangle 6"/>
          <p:cNvSpPr/>
          <p:nvPr/>
        </p:nvSpPr>
        <p:spPr>
          <a:xfrm>
            <a:off x="467544" y="1124744"/>
            <a:ext cx="4248472" cy="4824536"/>
          </a:xfrm>
          <a:prstGeom prst="roundRect">
            <a:avLst>
              <a:gd name="adj" fmla="val 0"/>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sz="2200" b="1" u="sng" dirty="0" smtClean="0">
                <a:solidFill>
                  <a:schemeClr val="tx1"/>
                </a:solidFill>
                <a:latin typeface="Arial" panose="020B0604020202020204" pitchFamily="34" charset="0"/>
                <a:cs typeface="Arial" panose="020B0604020202020204" pitchFamily="34" charset="0"/>
              </a:rPr>
              <a:t>Status of ICS Version 1.0</a:t>
            </a:r>
          </a:p>
          <a:p>
            <a:pPr marL="457200" indent="-457200">
              <a:buFont typeface="Arial" panose="020B0604020202020204" pitchFamily="34" charset="0"/>
              <a:buChar char="•"/>
            </a:pPr>
            <a:endParaRPr lang="en-US" b="1" dirty="0">
              <a:solidFill>
                <a:schemeClr val="tx1"/>
              </a:solidFill>
              <a:latin typeface="Arial" panose="020B0604020202020204" pitchFamily="34" charset="0"/>
              <a:cs typeface="Arial" panose="020B0604020202020204" pitchFamily="34" charset="0"/>
            </a:endParaRP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Provide </a:t>
            </a:r>
            <a:r>
              <a:rPr lang="en-US" b="1" dirty="0" smtClean="0">
                <a:solidFill>
                  <a:schemeClr val="tx1"/>
                </a:solidFill>
                <a:latin typeface="Arial" panose="020B0604020202020204" pitchFamily="34" charset="0"/>
                <a:cs typeface="Arial" panose="020B0604020202020204" pitchFamily="34" charset="0"/>
              </a:rPr>
              <a:t>background and rationale </a:t>
            </a:r>
            <a:r>
              <a:rPr lang="en-US" dirty="0" smtClean="0">
                <a:solidFill>
                  <a:schemeClr val="tx1"/>
                </a:solidFill>
                <a:latin typeface="Arial" panose="020B0604020202020204" pitchFamily="34" charset="0"/>
                <a:cs typeface="Arial" panose="020B0604020202020204" pitchFamily="34" charset="0"/>
              </a:rPr>
              <a:t>for ICS components</a:t>
            </a: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Design and calibration are </a:t>
            </a:r>
            <a:r>
              <a:rPr lang="en-US" b="1" dirty="0" smtClean="0">
                <a:solidFill>
                  <a:schemeClr val="tx1"/>
                </a:solidFill>
                <a:latin typeface="Arial" panose="020B0604020202020204" pitchFamily="34" charset="0"/>
                <a:cs typeface="Arial" panose="020B0604020202020204" pitchFamily="34" charset="0"/>
              </a:rPr>
              <a:t>not indicative</a:t>
            </a:r>
            <a:r>
              <a:rPr lang="en-US" dirty="0" smtClean="0">
                <a:solidFill>
                  <a:schemeClr val="tx1"/>
                </a:solidFill>
                <a:latin typeface="Arial" panose="020B0604020202020204" pitchFamily="34" charset="0"/>
                <a:cs typeface="Arial" panose="020B0604020202020204" pitchFamily="34" charset="0"/>
              </a:rPr>
              <a:t> of ICS Version 2.0</a:t>
            </a: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Options are </a:t>
            </a:r>
            <a:r>
              <a:rPr lang="en-US" b="1" dirty="0" smtClean="0">
                <a:solidFill>
                  <a:schemeClr val="tx1"/>
                </a:solidFill>
                <a:latin typeface="Arial" panose="020B0604020202020204" pitchFamily="34" charset="0"/>
                <a:cs typeface="Arial" panose="020B0604020202020204" pitchFamily="34" charset="0"/>
              </a:rPr>
              <a:t>not exhaustive</a:t>
            </a: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Demonstrate </a:t>
            </a:r>
            <a:r>
              <a:rPr lang="en-US" b="1" dirty="0" smtClean="0">
                <a:solidFill>
                  <a:schemeClr val="tx1"/>
                </a:solidFill>
                <a:latin typeface="Arial" panose="020B0604020202020204" pitchFamily="34" charset="0"/>
                <a:cs typeface="Arial" panose="020B0604020202020204" pitchFamily="34" charset="0"/>
              </a:rPr>
              <a:t>progress</a:t>
            </a:r>
            <a:r>
              <a:rPr lang="en-US" dirty="0" smtClean="0">
                <a:solidFill>
                  <a:schemeClr val="tx1"/>
                </a:solidFill>
                <a:latin typeface="Arial" panose="020B0604020202020204" pitchFamily="34" charset="0"/>
                <a:cs typeface="Arial" panose="020B0604020202020204" pitchFamily="34" charset="0"/>
              </a:rPr>
              <a:t> in narrowing down options for field testing</a:t>
            </a: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Covers only the </a:t>
            </a:r>
            <a:r>
              <a:rPr lang="en-US" b="1" dirty="0" smtClean="0">
                <a:solidFill>
                  <a:schemeClr val="tx1"/>
                </a:solidFill>
                <a:latin typeface="Arial" panose="020B0604020202020204" pitchFamily="34" charset="0"/>
                <a:cs typeface="Arial" panose="020B0604020202020204" pitchFamily="34" charset="0"/>
              </a:rPr>
              <a:t>insurance component</a:t>
            </a:r>
            <a:r>
              <a:rPr lang="en-US" dirty="0" smtClean="0">
                <a:solidFill>
                  <a:schemeClr val="tx1"/>
                </a:solidFill>
                <a:latin typeface="Arial" panose="020B0604020202020204" pitchFamily="34" charset="0"/>
                <a:cs typeface="Arial" panose="020B0604020202020204" pitchFamily="34" charset="0"/>
              </a:rPr>
              <a:t> of the ICS</a:t>
            </a: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Developed as </a:t>
            </a:r>
            <a:r>
              <a:rPr lang="en-US" b="1" dirty="0" smtClean="0">
                <a:solidFill>
                  <a:schemeClr val="tx1"/>
                </a:solidFill>
                <a:latin typeface="Arial" panose="020B0604020202020204" pitchFamily="34" charset="0"/>
                <a:cs typeface="Arial" panose="020B0604020202020204" pitchFamily="34" charset="0"/>
              </a:rPr>
              <a:t>standard method</a:t>
            </a:r>
            <a:endParaRPr lang="en-GB" b="1" dirty="0">
              <a:solidFill>
                <a:schemeClr val="tx1"/>
              </a:solidFill>
              <a:latin typeface="Arial" panose="020B0604020202020204" pitchFamily="34" charset="0"/>
              <a:cs typeface="Arial" panose="020B0604020202020204" pitchFamily="34" charset="0"/>
            </a:endParaRPr>
          </a:p>
        </p:txBody>
      </p:sp>
      <p:sp>
        <p:nvSpPr>
          <p:cNvPr id="8" name="Rounded Rectangle 7"/>
          <p:cNvSpPr/>
          <p:nvPr/>
        </p:nvSpPr>
        <p:spPr>
          <a:xfrm>
            <a:off x="4572000" y="1124744"/>
            <a:ext cx="4320480" cy="4824536"/>
          </a:xfrm>
          <a:prstGeom prst="roundRect">
            <a:avLst>
              <a:gd name="adj" fmla="val 0"/>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sz="2200" b="1" u="sng" dirty="0" smtClean="0">
                <a:solidFill>
                  <a:schemeClr val="tx1"/>
                </a:solidFill>
                <a:latin typeface="Arial" panose="020B0604020202020204" pitchFamily="34" charset="0"/>
                <a:cs typeface="Arial" panose="020B0604020202020204" pitchFamily="34" charset="0"/>
              </a:rPr>
              <a:t>‘Extended field testing’ means</a:t>
            </a:r>
            <a:r>
              <a:rPr lang="en-US" sz="2200" b="1" dirty="0" smtClean="0">
                <a:solidFill>
                  <a:schemeClr val="tx1"/>
                </a:solidFill>
                <a:latin typeface="Arial" panose="020B0604020202020204" pitchFamily="34" charset="0"/>
                <a:cs typeface="Arial" panose="020B0604020202020204" pitchFamily="34" charset="0"/>
              </a:rPr>
              <a:t>:</a:t>
            </a:r>
          </a:p>
          <a:p>
            <a:pPr marL="457200" indent="-457200">
              <a:buFont typeface="Arial" panose="020B0604020202020204" pitchFamily="34" charset="0"/>
              <a:buChar char="•"/>
            </a:pPr>
            <a:endParaRPr lang="en-US" b="1" dirty="0">
              <a:solidFill>
                <a:schemeClr val="tx1"/>
              </a:solidFill>
              <a:latin typeface="Arial" panose="020B0604020202020204" pitchFamily="34" charset="0"/>
              <a:cs typeface="Arial" panose="020B0604020202020204" pitchFamily="34" charset="0"/>
            </a:endParaRPr>
          </a:p>
          <a:p>
            <a:pPr marL="457200" indent="-457200">
              <a:spcAft>
                <a:spcPts val="1200"/>
              </a:spcAft>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Field testing is extended to all </a:t>
            </a:r>
            <a:r>
              <a:rPr lang="en-US" b="1" dirty="0" smtClean="0">
                <a:solidFill>
                  <a:schemeClr val="tx1"/>
                </a:solidFill>
                <a:latin typeface="Arial" panose="020B0604020202020204" pitchFamily="34" charset="0"/>
                <a:cs typeface="Arial" panose="020B0604020202020204" pitchFamily="34" charset="0"/>
              </a:rPr>
              <a:t>potential IAIGs </a:t>
            </a:r>
            <a:r>
              <a:rPr lang="en-US" dirty="0" smtClean="0">
                <a:solidFill>
                  <a:schemeClr val="tx1"/>
                </a:solidFill>
                <a:latin typeface="Arial" panose="020B0604020202020204" pitchFamily="34" charset="0"/>
                <a:cs typeface="Arial" panose="020B0604020202020204" pitchFamily="34" charset="0"/>
              </a:rPr>
              <a:t>and other </a:t>
            </a:r>
            <a:r>
              <a:rPr lang="en-US" b="1" dirty="0" smtClean="0">
                <a:solidFill>
                  <a:schemeClr val="tx1"/>
                </a:solidFill>
                <a:latin typeface="Arial" panose="020B0604020202020204" pitchFamily="34" charset="0"/>
                <a:cs typeface="Arial" panose="020B0604020202020204" pitchFamily="34" charset="0"/>
              </a:rPr>
              <a:t>interested groups</a:t>
            </a:r>
          </a:p>
          <a:p>
            <a:pPr marL="457200" indent="-457200">
              <a:spcAft>
                <a:spcPts val="1200"/>
              </a:spcAft>
              <a:buFont typeface="Arial" panose="020B0604020202020204" pitchFamily="34" charset="0"/>
              <a:buChar char="•"/>
            </a:pPr>
            <a:r>
              <a:rPr lang="en-US" b="1" dirty="0" smtClean="0">
                <a:solidFill>
                  <a:schemeClr val="tx1"/>
                </a:solidFill>
                <a:latin typeface="Arial" panose="020B0604020202020204" pitchFamily="34" charset="0"/>
                <a:cs typeface="Arial" panose="020B0604020202020204" pitchFamily="34" charset="0"/>
              </a:rPr>
              <a:t>Extended data requests </a:t>
            </a:r>
            <a:r>
              <a:rPr lang="en-US" dirty="0" smtClean="0">
                <a:solidFill>
                  <a:schemeClr val="tx1"/>
                </a:solidFill>
                <a:latin typeface="Arial" panose="020B0604020202020204" pitchFamily="34" charset="0"/>
                <a:cs typeface="Arial" panose="020B0604020202020204" pitchFamily="34" charset="0"/>
              </a:rPr>
              <a:t>to facilitate resolution of technical and policy issues</a:t>
            </a:r>
          </a:p>
          <a:p>
            <a:pPr marL="914400" lvl="1" indent="-457200">
              <a:spcAft>
                <a:spcPts val="1200"/>
              </a:spcAft>
              <a:buFont typeface="Wingdings" panose="05000000000000000000" pitchFamily="2" charset="2"/>
              <a:buChar char="Ø"/>
            </a:pPr>
            <a:r>
              <a:rPr lang="en-US" dirty="0" smtClean="0">
                <a:solidFill>
                  <a:schemeClr val="tx1"/>
                </a:solidFill>
                <a:latin typeface="Arial" panose="020B0604020202020204" pitchFamily="34" charset="0"/>
                <a:cs typeface="Arial" panose="020B0604020202020204" pitchFamily="34" charset="0"/>
              </a:rPr>
              <a:t>Test potential impact of different options</a:t>
            </a:r>
            <a:endParaRPr lang="en-GB"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972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tion Template">
  <a:themeElements>
    <a:clrScheme name="101013 General Meeting.potx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01013 General Meeting.potx">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01013 General Meeting.potx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01013 General Meeting.potx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01013 General Meeting.potx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01013 General Meeting.potx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01013 General Meeting.potx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01013 General Meeting.potx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01013 General Meeting.potx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resentation Template">
  <a:themeElements>
    <a:clrScheme name="101013 General Meeting.potx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01013 General Meeting.potx">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01013 General Meeting.potx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01013 General Meeting.potx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01013 General Meeting.potx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01013 General Meeting.potx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01013 General Meeting.potx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01013 General Meeting.potx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01013 General Meeting.potx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3631E5CCDF054C8AE4C51C6930C29D" ma:contentTypeVersion="0" ma:contentTypeDescription="Create a new document." ma:contentTypeScope="" ma:versionID="9ad281b536a9529fac66b3d9f39731b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F88FEA-A32B-4562-8F40-CA1001FE20D5}">
  <ds:schemaRefs>
    <ds:schemaRef ds:uri="http://schemas.microsoft.com/sharepoint/v3/contenttype/forms"/>
  </ds:schemaRefs>
</ds:datastoreItem>
</file>

<file path=customXml/itemProps2.xml><?xml version="1.0" encoding="utf-8"?>
<ds:datastoreItem xmlns:ds="http://schemas.openxmlformats.org/officeDocument/2006/customXml" ds:itemID="{2D908533-F7B2-4800-ABD3-3E14D9662B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25557BA-084C-4096-B011-326197DB775B}">
  <ds:schemaRefs>
    <ds:schemaRef ds:uri="http://schemas.openxmlformats.org/package/2006/metadata/core-properties"/>
    <ds:schemaRef ds:uri="http://schemas.microsoft.com/office/2006/documentManagement/types"/>
    <ds:schemaRef ds:uri="http://purl.org/dc/dcmitype/"/>
    <ds:schemaRef ds:uri="http://schemas.microsoft.com/office/2006/metadata/properties"/>
    <ds:schemaRef ds:uri="http://purl.org/dc/term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3134</TotalTime>
  <Words>3877</Words>
  <Application>Microsoft Office PowerPoint</Application>
  <PresentationFormat>On-screen Show (4:3)</PresentationFormat>
  <Paragraphs>264</Paragraphs>
  <Slides>13</Slides>
  <Notes>13</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13</vt:i4>
      </vt:variant>
    </vt:vector>
  </HeadingPairs>
  <TitlesOfParts>
    <vt:vector size="24" baseType="lpstr">
      <vt:lpstr>MS Mincho</vt:lpstr>
      <vt:lpstr>ＭＳ Ｐゴシック</vt:lpstr>
      <vt:lpstr>Arial</vt:lpstr>
      <vt:lpstr>Arial Narrow</vt:lpstr>
      <vt:lpstr>Calibri</vt:lpstr>
      <vt:lpstr>Symbol</vt:lpstr>
      <vt:lpstr>Times New Roman</vt:lpstr>
      <vt:lpstr>Wingdings</vt:lpstr>
      <vt:lpstr>Office Theme</vt:lpstr>
      <vt:lpstr>Presentation Template</vt:lpstr>
      <vt:lpstr>1_Presentation Template</vt:lpstr>
      <vt:lpstr> IAIS Major Projects Update  Financial Stability and Technical Committee </vt:lpstr>
      <vt:lpstr>Overview of work of the FSTC </vt:lpstr>
      <vt:lpstr>ICP revisions: ICP 13 (adopted)</vt:lpstr>
      <vt:lpstr>ICP revisions: ICPs 18 and 19 (adopted)</vt:lpstr>
      <vt:lpstr>Adoption of ICPs being a foundation for ComFrame material</vt:lpstr>
      <vt:lpstr>ICP revisions: drafts endorsed by the ExCo</vt:lpstr>
      <vt:lpstr>ICP revisions: ongoing work</vt:lpstr>
      <vt:lpstr>Development of ComFrame</vt:lpstr>
      <vt:lpstr>ICS Version 1.0 for extended field testing</vt:lpstr>
      <vt:lpstr>Status of extended field testing</vt:lpstr>
      <vt:lpstr>The Path Towards ICS Version 2.0</vt:lpstr>
      <vt:lpstr>Application Paper on Group Corporate Governance</vt:lpstr>
      <vt:lpstr>G-SII Exercise</vt:lpstr>
    </vt:vector>
  </TitlesOfParts>
  <Company>Bank for International Settlements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Aubel, Anna</dc:creator>
  <cp:lastModifiedBy>GWG</cp:lastModifiedBy>
  <cp:revision>454</cp:revision>
  <cp:lastPrinted>2017-10-16T14:55:40Z</cp:lastPrinted>
  <dcterms:created xsi:type="dcterms:W3CDTF">2013-10-24T09:50:26Z</dcterms:created>
  <dcterms:modified xsi:type="dcterms:W3CDTF">2017-10-30T12:44:04Z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0x010100173631E5CCDF054C8AE4C51C6930C29D</vt:lpwstr>
  </property>
</Properties>
</file>