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52" r:id="rId2"/>
    <p:sldId id="512" r:id="rId3"/>
    <p:sldId id="513" r:id="rId4"/>
    <p:sldId id="514" r:id="rId5"/>
    <p:sldId id="515" r:id="rId6"/>
    <p:sldId id="516" r:id="rId7"/>
    <p:sldId id="517" r:id="rId8"/>
    <p:sldId id="511" r:id="rId9"/>
    <p:sldId id="519" r:id="rId10"/>
    <p:sldId id="510"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 Huidan" initials="LH" lastIdx="6" clrIdx="0">
    <p:extLst>
      <p:ext uri="{19B8F6BF-5375-455C-9EA6-DF929625EA0E}">
        <p15:presenceInfo xmlns:p15="http://schemas.microsoft.com/office/powerpoint/2012/main" userId="S-1-5-21-2133556540-1006569411-724182803-205916" providerId="AD"/>
      </p:ext>
    </p:extLst>
  </p:cmAuthor>
  <p:cmAuthor id="2" name="ajobst"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86457" autoAdjust="0"/>
  </p:normalViewPr>
  <p:slideViewPr>
    <p:cSldViewPr>
      <p:cViewPr varScale="1">
        <p:scale>
          <a:sx n="61" d="100"/>
          <a:sy n="61" d="100"/>
        </p:scale>
        <p:origin x="1296" y="72"/>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notesViewPr>
    <p:cSldViewPr>
      <p:cViewPr>
        <p:scale>
          <a:sx n="140" d="100"/>
          <a:sy n="140" d="100"/>
        </p:scale>
        <p:origin x="1406" y="-175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2972320" cy="456574"/>
          </a:xfrm>
          <a:prstGeom prst="rect">
            <a:avLst/>
          </a:prstGeom>
        </p:spPr>
        <p:txBody>
          <a:bodyPr vert="horz" lIns="91298" tIns="45650" rIns="91298" bIns="45650" rtlCol="0"/>
          <a:lstStyle>
            <a:lvl1pPr algn="l">
              <a:defRPr sz="1100"/>
            </a:lvl1pPr>
          </a:lstStyle>
          <a:p>
            <a:endParaRPr lang="en-US"/>
          </a:p>
        </p:txBody>
      </p:sp>
      <p:sp>
        <p:nvSpPr>
          <p:cNvPr id="3" name="Date Placeholder 2"/>
          <p:cNvSpPr>
            <a:spLocks noGrp="1"/>
          </p:cNvSpPr>
          <p:nvPr>
            <p:ph type="dt" sz="quarter" idx="1"/>
          </p:nvPr>
        </p:nvSpPr>
        <p:spPr>
          <a:xfrm>
            <a:off x="3884124" y="2"/>
            <a:ext cx="2972320" cy="456574"/>
          </a:xfrm>
          <a:prstGeom prst="rect">
            <a:avLst/>
          </a:prstGeom>
        </p:spPr>
        <p:txBody>
          <a:bodyPr vert="horz" lIns="91298" tIns="45650" rIns="91298" bIns="45650" rtlCol="0"/>
          <a:lstStyle>
            <a:lvl1pPr algn="r">
              <a:defRPr sz="1100"/>
            </a:lvl1pPr>
          </a:lstStyle>
          <a:p>
            <a:fld id="{86868BCB-6B43-4442-8AAE-81B1B911EBBE}" type="datetimeFigureOut">
              <a:rPr lang="en-US" smtClean="0"/>
              <a:pPr/>
              <a:t>11/14/2016</a:t>
            </a:fld>
            <a:endParaRPr lang="en-US"/>
          </a:p>
        </p:txBody>
      </p:sp>
      <p:sp>
        <p:nvSpPr>
          <p:cNvPr id="4" name="Footer Placeholder 3"/>
          <p:cNvSpPr>
            <a:spLocks noGrp="1"/>
          </p:cNvSpPr>
          <p:nvPr>
            <p:ph type="ftr" sz="quarter" idx="2"/>
          </p:nvPr>
        </p:nvSpPr>
        <p:spPr>
          <a:xfrm>
            <a:off x="3" y="8685864"/>
            <a:ext cx="2972320" cy="456574"/>
          </a:xfrm>
          <a:prstGeom prst="rect">
            <a:avLst/>
          </a:prstGeom>
        </p:spPr>
        <p:txBody>
          <a:bodyPr vert="horz" lIns="91298" tIns="45650" rIns="91298" bIns="45650" rtlCol="0" anchor="b"/>
          <a:lstStyle>
            <a:lvl1pPr algn="l">
              <a:defRPr sz="1100"/>
            </a:lvl1pPr>
          </a:lstStyle>
          <a:p>
            <a:endParaRPr lang="en-US"/>
          </a:p>
        </p:txBody>
      </p:sp>
      <p:sp>
        <p:nvSpPr>
          <p:cNvPr id="5" name="Slide Number Placeholder 4"/>
          <p:cNvSpPr>
            <a:spLocks noGrp="1"/>
          </p:cNvSpPr>
          <p:nvPr>
            <p:ph type="sldNum" sz="quarter" idx="3"/>
          </p:nvPr>
        </p:nvSpPr>
        <p:spPr>
          <a:xfrm>
            <a:off x="3884124" y="8685864"/>
            <a:ext cx="2972320" cy="456574"/>
          </a:xfrm>
          <a:prstGeom prst="rect">
            <a:avLst/>
          </a:prstGeom>
        </p:spPr>
        <p:txBody>
          <a:bodyPr vert="horz" lIns="91298" tIns="45650" rIns="91298" bIns="45650" rtlCol="0" anchor="b"/>
          <a:lstStyle>
            <a:lvl1pPr algn="r">
              <a:defRPr sz="1100"/>
            </a:lvl1pPr>
          </a:lstStyle>
          <a:p>
            <a:fld id="{0C052555-C79A-4849-8B7B-932412C3F395}" type="slidenum">
              <a:rPr lang="en-US" smtClean="0"/>
              <a:pPr/>
              <a:t>‹#›</a:t>
            </a:fld>
            <a:endParaRPr lang="en-US"/>
          </a:p>
        </p:txBody>
      </p:sp>
    </p:spTree>
    <p:extLst>
      <p:ext uri="{BB962C8B-B14F-4D97-AF65-F5344CB8AC3E}">
        <p14:creationId xmlns:p14="http://schemas.microsoft.com/office/powerpoint/2010/main" val="40347759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71800" cy="457200"/>
          </a:xfrm>
          <a:prstGeom prst="rect">
            <a:avLst/>
          </a:prstGeom>
        </p:spPr>
        <p:txBody>
          <a:bodyPr vert="horz" lIns="92817" tIns="46408" rIns="92817" bIns="46408"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idx="1"/>
          </p:nvPr>
        </p:nvSpPr>
        <p:spPr>
          <a:xfrm>
            <a:off x="3884613" y="2"/>
            <a:ext cx="2971800" cy="457200"/>
          </a:xfrm>
          <a:prstGeom prst="rect">
            <a:avLst/>
          </a:prstGeom>
        </p:spPr>
        <p:txBody>
          <a:bodyPr vert="horz" lIns="92817" tIns="46408" rIns="92817" bIns="46408" rtlCol="0"/>
          <a:lstStyle>
            <a:lvl1pPr algn="r" fontAlgn="auto">
              <a:spcBef>
                <a:spcPts val="0"/>
              </a:spcBef>
              <a:spcAft>
                <a:spcPts val="0"/>
              </a:spcAft>
              <a:defRPr sz="1300">
                <a:latin typeface="+mn-lt"/>
                <a:cs typeface="+mn-cs"/>
              </a:defRPr>
            </a:lvl1pPr>
          </a:lstStyle>
          <a:p>
            <a:pPr>
              <a:defRPr/>
            </a:pPr>
            <a:fld id="{7D605C17-9449-42D5-B813-F180B44BD41E}" type="datetimeFigureOut">
              <a:rPr lang="en-US"/>
              <a:pPr>
                <a:defRPr/>
              </a:pPr>
              <a:t>11/14/2016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2817" tIns="46408" rIns="92817" bIns="46408" rtlCol="0" anchor="ctr"/>
          <a:lstStyle/>
          <a:p>
            <a:pPr lvl="0"/>
            <a:endParaRPr lang="en-US" noProof="0" smtClean="0"/>
          </a:p>
        </p:txBody>
      </p:sp>
      <p:sp>
        <p:nvSpPr>
          <p:cNvPr id="5" name="Notes Placeholder 4"/>
          <p:cNvSpPr>
            <a:spLocks noGrp="1"/>
          </p:cNvSpPr>
          <p:nvPr>
            <p:ph type="body" sz="quarter" idx="3"/>
          </p:nvPr>
        </p:nvSpPr>
        <p:spPr>
          <a:xfrm>
            <a:off x="685800" y="4343401"/>
            <a:ext cx="5486400" cy="4114800"/>
          </a:xfrm>
          <a:prstGeom prst="rect">
            <a:avLst/>
          </a:prstGeom>
        </p:spPr>
        <p:txBody>
          <a:bodyPr vert="horz" lIns="92817" tIns="46408" rIns="92817" bIns="4640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2817" tIns="46408" rIns="92817" bIns="46408" rtlCol="0" anchor="b"/>
          <a:lstStyle>
            <a:lvl1pPr algn="l" fontAlgn="auto">
              <a:spcBef>
                <a:spcPts val="0"/>
              </a:spcBef>
              <a:spcAft>
                <a:spcPts val="0"/>
              </a:spcAft>
              <a:defRPr sz="13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2817" tIns="46408" rIns="92817" bIns="46408" rtlCol="0" anchor="b"/>
          <a:lstStyle>
            <a:lvl1pPr algn="r" fontAlgn="auto">
              <a:spcBef>
                <a:spcPts val="0"/>
              </a:spcBef>
              <a:spcAft>
                <a:spcPts val="0"/>
              </a:spcAft>
              <a:defRPr sz="1300">
                <a:latin typeface="+mn-lt"/>
                <a:cs typeface="+mn-cs"/>
              </a:defRPr>
            </a:lvl1pPr>
          </a:lstStyle>
          <a:p>
            <a:pPr>
              <a:defRPr/>
            </a:pPr>
            <a:fld id="{556DE68F-C812-4312-940F-2B630AEDF79A}" type="slidenum">
              <a:rPr lang="en-US"/>
              <a:pPr>
                <a:defRPr/>
              </a:pPr>
              <a:t>‹#›</a:t>
            </a:fld>
            <a:endParaRPr lang="en-US"/>
          </a:p>
        </p:txBody>
      </p:sp>
    </p:spTree>
    <p:extLst>
      <p:ext uri="{BB962C8B-B14F-4D97-AF65-F5344CB8AC3E}">
        <p14:creationId xmlns:p14="http://schemas.microsoft.com/office/powerpoint/2010/main" val="13436948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56DE68F-C812-4312-940F-2B630AEDF79A}" type="slidenum">
              <a:rPr lang="en-US" smtClean="0"/>
              <a:pPr>
                <a:defRPr/>
              </a:pPr>
              <a:t>1</a:t>
            </a:fld>
            <a:endParaRPr lang="en-US"/>
          </a:p>
        </p:txBody>
      </p:sp>
    </p:spTree>
    <p:extLst>
      <p:ext uri="{BB962C8B-B14F-4D97-AF65-F5344CB8AC3E}">
        <p14:creationId xmlns:p14="http://schemas.microsoft.com/office/powerpoint/2010/main" val="1668543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DE689F5-F767-4405-83DC-976ACCB8F1C2}" type="slidenum">
              <a:rPr lang="en-US" smtClean="0"/>
              <a:pPr/>
              <a:t>10</a:t>
            </a:fld>
            <a:endParaRPr lang="en-US" dirty="0"/>
          </a:p>
        </p:txBody>
      </p:sp>
    </p:spTree>
    <p:extLst>
      <p:ext uri="{BB962C8B-B14F-4D97-AF65-F5344CB8AC3E}">
        <p14:creationId xmlns:p14="http://schemas.microsoft.com/office/powerpoint/2010/main" val="40535198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p:nvSpPr>
        <p:spPr>
          <a:xfrm>
            <a:off x="4572000" y="6477000"/>
            <a:ext cx="4572000" cy="381000"/>
          </a:xfrm>
          <a:prstGeom prst="rect">
            <a:avLst/>
          </a:prstGeom>
          <a:solidFill>
            <a:srgbClr val="3333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5" name="Rectangle 4"/>
          <p:cNvSpPr/>
          <p:nvPr/>
        </p:nvSpPr>
        <p:spPr>
          <a:xfrm>
            <a:off x="0" y="6477000"/>
            <a:ext cx="457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dirty="0" smtClean="0"/>
              <a:t>Joaquim Levy</a:t>
            </a:r>
          </a:p>
        </p:txBody>
      </p:sp>
      <p:sp>
        <p:nvSpPr>
          <p:cNvPr id="6" name="Rounded Rectangle 5"/>
          <p:cNvSpPr/>
          <p:nvPr/>
        </p:nvSpPr>
        <p:spPr>
          <a:xfrm>
            <a:off x="381000" y="1295400"/>
            <a:ext cx="8229600" cy="2057400"/>
          </a:xfrm>
          <a:prstGeom prst="roundRect">
            <a:avLst/>
          </a:prstGeom>
          <a:solidFill>
            <a:srgbClr val="3333B2"/>
          </a:solidFill>
          <a:ln>
            <a:solidFill>
              <a:srgbClr val="3333B2"/>
            </a:solidFill>
          </a:ln>
          <a:effectLst>
            <a:outerShdw blurRad="114300" dist="152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09600" y="1447800"/>
            <a:ext cx="7772400" cy="838200"/>
          </a:xfrm>
        </p:spPr>
        <p:txBody>
          <a:bodyPr/>
          <a:lstStyle>
            <a:lvl1pPr>
              <a:defRPr baseline="0">
                <a:solidFill>
                  <a:schemeClr val="bg1"/>
                </a:solidFill>
              </a:defRPr>
            </a:lvl1pPr>
          </a:lstStyle>
          <a:p>
            <a:r>
              <a:rPr lang="en-US" smtClean="0"/>
              <a:t>Click to edit Master title style</a:t>
            </a:r>
            <a:endParaRPr lang="en-US"/>
          </a:p>
        </p:txBody>
      </p:sp>
      <p:sp>
        <p:nvSpPr>
          <p:cNvPr id="3" name="Subtitle 2"/>
          <p:cNvSpPr>
            <a:spLocks noGrp="1"/>
          </p:cNvSpPr>
          <p:nvPr>
            <p:ph type="subTitle" idx="1"/>
          </p:nvPr>
        </p:nvSpPr>
        <p:spPr>
          <a:xfrm>
            <a:off x="1219200" y="2667000"/>
            <a:ext cx="6400800" cy="533400"/>
          </a:xfrm>
        </p:spPr>
        <p:txBody>
          <a:bodyPr/>
          <a:lstStyle>
            <a:lvl1pPr marL="0" indent="0" algn="ctr">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Date Placeholder 3"/>
          <p:cNvSpPr>
            <a:spLocks noGrp="1"/>
          </p:cNvSpPr>
          <p:nvPr>
            <p:ph type="dt" sz="half" idx="10"/>
          </p:nvPr>
        </p:nvSpPr>
        <p:spPr>
          <a:xfrm>
            <a:off x="0" y="6492875"/>
            <a:ext cx="1071563" cy="365125"/>
          </a:xfrm>
        </p:spPr>
        <p:txBody>
          <a:bodyPr/>
          <a:lstStyle>
            <a:lvl1pPr>
              <a:defRPr baseline="0" smtClean="0">
                <a:solidFill>
                  <a:schemeClr val="bg1"/>
                </a:solidFill>
              </a:defRPr>
            </a:lvl1pPr>
          </a:lstStyle>
          <a:p>
            <a:pPr>
              <a:defRPr/>
            </a:pPr>
            <a:fld id="{0ED0A530-7E6F-4998-A38D-C0A5D99A7EF3}" type="datetime1">
              <a:rPr lang="en-US" smtClean="0"/>
              <a:pPr>
                <a:defRPr/>
              </a:pPr>
              <a:t>11/14/2016</a:t>
            </a:fld>
            <a:endParaRPr lang="en-US" dirty="0"/>
          </a:p>
        </p:txBody>
      </p:sp>
      <p:sp>
        <p:nvSpPr>
          <p:cNvPr id="10" name="Slide Number Placeholder 5"/>
          <p:cNvSpPr>
            <a:spLocks noGrp="1"/>
          </p:cNvSpPr>
          <p:nvPr>
            <p:ph type="sldNum" sz="quarter" idx="12"/>
          </p:nvPr>
        </p:nvSpPr>
        <p:spPr>
          <a:xfrm>
            <a:off x="8001000" y="6492875"/>
            <a:ext cx="1143000" cy="365125"/>
          </a:xfrm>
        </p:spPr>
        <p:txBody>
          <a:bodyPr/>
          <a:lstStyle>
            <a:lvl1pPr>
              <a:defRPr baseline="0">
                <a:solidFill>
                  <a:schemeClr val="bg1"/>
                </a:solidFill>
              </a:defRPr>
            </a:lvl1pPr>
          </a:lstStyle>
          <a:p>
            <a:pPr>
              <a:defRPr/>
            </a:pPr>
            <a:fld id="{B4E2A28E-6385-4322-9C07-9B2D0BB90615}" type="slidenum">
              <a:rPr lang="en-US"/>
              <a:pPr>
                <a:defRPr/>
              </a:pPr>
              <a:t>‹#›</a:t>
            </a:fld>
            <a:endParaRPr lang="en-US"/>
          </a:p>
        </p:txBody>
      </p:sp>
      <p:pic>
        <p:nvPicPr>
          <p:cNvPr id="15" name="Picture 14" descr="Bildergebnis für logo world bank"/>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 y="6547142"/>
            <a:ext cx="1294210" cy="256590"/>
          </a:xfrm>
          <a:prstGeom prst="rect">
            <a:avLst/>
          </a:prstGeom>
          <a:noFill/>
          <a:ln>
            <a:noFill/>
          </a:ln>
        </p:spPr>
      </p:pic>
      <p:sp>
        <p:nvSpPr>
          <p:cNvPr id="17" name="Footer Placeholder 4"/>
          <p:cNvSpPr>
            <a:spLocks noGrp="1"/>
          </p:cNvSpPr>
          <p:nvPr>
            <p:ph type="ftr" sz="quarter" idx="11"/>
          </p:nvPr>
        </p:nvSpPr>
        <p:spPr>
          <a:xfrm>
            <a:off x="4571999" y="6492875"/>
            <a:ext cx="3657601" cy="365125"/>
          </a:xfrm>
        </p:spPr>
        <p:txBody>
          <a:bodyPr/>
          <a:lstStyle>
            <a:lvl1pPr algn="l">
              <a:defRPr sz="1200" baseline="0">
                <a:solidFill>
                  <a:schemeClr val="bg1"/>
                </a:solidFill>
              </a:defRPr>
            </a:lvl1pPr>
          </a:lstStyle>
          <a:p>
            <a:pPr>
              <a:defRPr/>
            </a:pPr>
            <a:r>
              <a:rPr lang="en-US" dirty="0" smtClean="0"/>
              <a:t>Infrastructure </a:t>
            </a:r>
            <a:r>
              <a:rPr lang="en-US" dirty="0" err="1" smtClean="0"/>
              <a:t>Investment</a:t>
            </a:r>
            <a:r>
              <a:rPr lang="en-US" dirty="0" err="1" smtClean="0">
                <a:sym typeface="Symbol" panose="05050102010706020507" pitchFamily="18" charset="2"/>
              </a:rPr>
              <a:t></a:t>
            </a:r>
            <a:r>
              <a:rPr lang="en-US" dirty="0" err="1" smtClean="0"/>
              <a:t>Saving</a:t>
            </a:r>
            <a:r>
              <a:rPr lang="en-US" dirty="0" smtClean="0"/>
              <a:t> Grace for Insurers?</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0439367-FDAF-4390-8D06-08DE5390F05E}" type="datetime1">
              <a:rPr lang="en-US" smtClean="0"/>
              <a:pPr>
                <a:defRPr/>
              </a:pPr>
              <a:t>11/14/2016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5AF1CF-0983-4B30-9643-B5CBC531A48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431B1CB-9B61-413E-9745-B827D15A8327}" type="datetime1">
              <a:rPr lang="en-US" smtClean="0"/>
              <a:pPr>
                <a:defRPr/>
              </a:pPr>
              <a:t>11/14/2016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A51482-A76D-487A-AD07-57C04D6E302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p:nvSpPr>
        <p:spPr>
          <a:xfrm>
            <a:off x="4572000" y="6477000"/>
            <a:ext cx="4572000" cy="381000"/>
          </a:xfrm>
          <a:prstGeom prst="rect">
            <a:avLst/>
          </a:prstGeom>
          <a:solidFill>
            <a:srgbClr val="3333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5" name="Rectangle 4"/>
          <p:cNvSpPr/>
          <p:nvPr/>
        </p:nvSpPr>
        <p:spPr>
          <a:xfrm>
            <a:off x="0" y="6477000"/>
            <a:ext cx="457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dirty="0" smtClean="0"/>
              <a:t>Joaquim Levy</a:t>
            </a:r>
          </a:p>
        </p:txBody>
      </p:sp>
      <p:sp>
        <p:nvSpPr>
          <p:cNvPr id="6" name="Rectangle 5"/>
          <p:cNvSpPr/>
          <p:nvPr/>
        </p:nvSpPr>
        <p:spPr>
          <a:xfrm>
            <a:off x="0" y="0"/>
            <a:ext cx="9144000" cy="762000"/>
          </a:xfrm>
          <a:prstGeom prst="rect">
            <a:avLst/>
          </a:prstGeom>
          <a:gradFill flip="none" rotWithShape="1">
            <a:gsLst>
              <a:gs pos="0">
                <a:schemeClr val="tx1"/>
              </a:gs>
              <a:gs pos="100000">
                <a:srgbClr val="3333B2"/>
              </a:gs>
            </a:gsLst>
            <a:lin ang="10800000" scaled="1"/>
            <a:tileRect/>
          </a:gradFill>
          <a:ln>
            <a:noFill/>
          </a:ln>
          <a:effectLst>
            <a:outerShdw blurRad="50800" dist="88900" dir="54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304800" y="1066800"/>
            <a:ext cx="8382000" cy="5059363"/>
          </a:xfrm>
        </p:spPr>
        <p:txBody>
          <a:bodyPr/>
          <a:lstStyle>
            <a:lvl1pPr>
              <a:buSzPct val="60000"/>
              <a:buFontTx/>
              <a:buBlip>
                <a:blip r:embed="rId2"/>
              </a:buBlip>
              <a:defRPr/>
            </a:lvl1pPr>
            <a:lvl2pPr>
              <a:buSzPct val="60000"/>
              <a:buFontTx/>
              <a:buBlip>
                <a:blip r:embed="rId3"/>
              </a:buBlip>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0" y="0"/>
            <a:ext cx="8915400" cy="762000"/>
          </a:xfrm>
        </p:spPr>
        <p:txBody>
          <a:bodyPr/>
          <a:lstStyle>
            <a:lvl1pPr marL="182880" algn="l">
              <a:defRPr baseline="0">
                <a:solidFill>
                  <a:schemeClr val="bg1"/>
                </a:solidFill>
              </a:defRPr>
            </a:lvl1pPr>
          </a:lstStyle>
          <a:p>
            <a:r>
              <a:rPr lang="en-US" smtClean="0"/>
              <a:t>Click to edit Master title style</a:t>
            </a:r>
            <a:endParaRPr lang="en-US" dirty="0"/>
          </a:p>
        </p:txBody>
      </p:sp>
      <p:sp>
        <p:nvSpPr>
          <p:cNvPr id="8" name="Date Placeholder 3"/>
          <p:cNvSpPr>
            <a:spLocks noGrp="1"/>
          </p:cNvSpPr>
          <p:nvPr>
            <p:ph type="dt" sz="half" idx="10"/>
          </p:nvPr>
        </p:nvSpPr>
        <p:spPr>
          <a:xfrm>
            <a:off x="0" y="6492875"/>
            <a:ext cx="1071563" cy="365125"/>
          </a:xfrm>
        </p:spPr>
        <p:txBody>
          <a:bodyPr/>
          <a:lstStyle>
            <a:lvl1pPr>
              <a:defRPr baseline="0" smtClean="0">
                <a:solidFill>
                  <a:schemeClr val="bg1"/>
                </a:solidFill>
              </a:defRPr>
            </a:lvl1pPr>
          </a:lstStyle>
          <a:p>
            <a:pPr>
              <a:defRPr/>
            </a:pPr>
            <a:fld id="{5C5FB82A-4024-4DF3-B403-F9DB6BD26B59}" type="datetime1">
              <a:rPr lang="en-US" smtClean="0"/>
              <a:pPr>
                <a:defRPr/>
              </a:pPr>
              <a:t>11/14/2016</a:t>
            </a:fld>
            <a:endParaRPr lang="en-US"/>
          </a:p>
        </p:txBody>
      </p:sp>
      <p:sp>
        <p:nvSpPr>
          <p:cNvPr id="10" name="Slide Number Placeholder 5"/>
          <p:cNvSpPr>
            <a:spLocks noGrp="1"/>
          </p:cNvSpPr>
          <p:nvPr>
            <p:ph type="sldNum" sz="quarter" idx="12"/>
          </p:nvPr>
        </p:nvSpPr>
        <p:spPr>
          <a:xfrm>
            <a:off x="8077200" y="6492875"/>
            <a:ext cx="1066800" cy="365125"/>
          </a:xfrm>
        </p:spPr>
        <p:txBody>
          <a:bodyPr/>
          <a:lstStyle>
            <a:lvl1pPr>
              <a:defRPr baseline="0">
                <a:solidFill>
                  <a:schemeClr val="bg1"/>
                </a:solidFill>
              </a:defRPr>
            </a:lvl1pPr>
          </a:lstStyle>
          <a:p>
            <a:pPr>
              <a:defRPr/>
            </a:pPr>
            <a:fld id="{02564B8B-F19C-4DF3-B4CD-E63E26FDE0E5}" type="slidenum">
              <a:rPr lang="en-US"/>
              <a:pPr>
                <a:defRPr/>
              </a:pPr>
              <a:t>‹#›</a:t>
            </a:fld>
            <a:endParaRPr lang="en-US"/>
          </a:p>
        </p:txBody>
      </p:sp>
      <p:sp>
        <p:nvSpPr>
          <p:cNvPr id="14" name="Footer Placeholder 4"/>
          <p:cNvSpPr>
            <a:spLocks noGrp="1"/>
          </p:cNvSpPr>
          <p:nvPr>
            <p:ph type="ftr" sz="quarter" idx="11"/>
          </p:nvPr>
        </p:nvSpPr>
        <p:spPr>
          <a:xfrm>
            <a:off x="4571999" y="6492875"/>
            <a:ext cx="3810001" cy="365125"/>
          </a:xfrm>
        </p:spPr>
        <p:txBody>
          <a:bodyPr/>
          <a:lstStyle>
            <a:lvl1pPr algn="l">
              <a:defRPr sz="1200" baseline="0">
                <a:solidFill>
                  <a:schemeClr val="bg1"/>
                </a:solidFill>
              </a:defRPr>
            </a:lvl1pPr>
          </a:lstStyle>
          <a:p>
            <a:pPr>
              <a:defRPr/>
            </a:pPr>
            <a:r>
              <a:rPr lang="en-US" dirty="0" smtClean="0"/>
              <a:t>Infrastructure </a:t>
            </a:r>
            <a:r>
              <a:rPr lang="en-US" dirty="0" err="1" smtClean="0"/>
              <a:t>Investment</a:t>
            </a:r>
            <a:r>
              <a:rPr lang="en-US" dirty="0" err="1" smtClean="0">
                <a:sym typeface="Symbol" panose="05050102010706020507" pitchFamily="18" charset="2"/>
              </a:rPr>
              <a:t></a:t>
            </a:r>
            <a:r>
              <a:rPr lang="en-US" dirty="0" err="1" smtClean="0"/>
              <a:t>Saving</a:t>
            </a:r>
            <a:r>
              <a:rPr lang="en-US" dirty="0" smtClean="0"/>
              <a:t> Grace for Insurers?</a:t>
            </a:r>
            <a:endParaRPr lang="en-US" dirty="0"/>
          </a:p>
        </p:txBody>
      </p:sp>
      <p:pic>
        <p:nvPicPr>
          <p:cNvPr id="15" name="Picture 14" descr="Bildergebnis für logo world bank"/>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6200" y="6547142"/>
            <a:ext cx="1294210" cy="256590"/>
          </a:xfrm>
          <a:prstGeom prst="rect">
            <a:avLst/>
          </a:prstGeom>
          <a:noFill/>
          <a:ln>
            <a:noFill/>
          </a:ln>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E299972-1D12-41EA-8AB6-B64A0619CB6A}" type="datetime1">
              <a:rPr lang="en-US" smtClean="0"/>
              <a:pPr>
                <a:defRPr/>
              </a:pPr>
              <a:t>11/14/2016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F946D3-4B8C-46CA-A434-E584FB99F77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6477000"/>
            <a:ext cx="457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7" name="Rectangle 6"/>
          <p:cNvSpPr/>
          <p:nvPr/>
        </p:nvSpPr>
        <p:spPr>
          <a:xfrm>
            <a:off x="0" y="0"/>
            <a:ext cx="9144000" cy="762000"/>
          </a:xfrm>
          <a:prstGeom prst="rect">
            <a:avLst/>
          </a:prstGeom>
          <a:gradFill flip="none" rotWithShape="1">
            <a:gsLst>
              <a:gs pos="0">
                <a:schemeClr val="tx1"/>
              </a:gs>
              <a:gs pos="100000">
                <a:srgbClr val="3333B2"/>
              </a:gs>
            </a:gsLst>
            <a:lin ang="10800000" scaled="1"/>
            <a:tileRect/>
          </a:gradFill>
          <a:ln>
            <a:noFill/>
          </a:ln>
          <a:effectLst>
            <a:outerShdw blurRad="50800" dist="88900" dir="54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sz="half" idx="1"/>
          </p:nvPr>
        </p:nvSpPr>
        <p:spPr>
          <a:xfrm>
            <a:off x="228600" y="1066800"/>
            <a:ext cx="4267200" cy="5059363"/>
          </a:xfrm>
        </p:spPr>
        <p:txBody>
          <a:bodyPr/>
          <a:lstStyle>
            <a:lvl1pPr>
              <a:buSzPct val="60000"/>
              <a:buFontTx/>
              <a:buBlip>
                <a:blip r:embed="rId2"/>
              </a:buBlip>
              <a:defRPr sz="2800"/>
            </a:lvl1pPr>
            <a:lvl2pPr>
              <a:buSzPct val="60000"/>
              <a:buFontTx/>
              <a:buBlip>
                <a:blip r:embed="rId2"/>
              </a:buBlip>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066800"/>
            <a:ext cx="4267200" cy="5059363"/>
          </a:xfrm>
        </p:spPr>
        <p:txBody>
          <a:bodyPr/>
          <a:lstStyle>
            <a:lvl1pPr>
              <a:buSzPct val="60000"/>
              <a:buFontTx/>
              <a:buBlip>
                <a:blip r:embed="rId2"/>
              </a:buBlip>
              <a:defRPr sz="2800"/>
            </a:lvl1pPr>
            <a:lvl2pPr>
              <a:buSzPct val="60000"/>
              <a:buFontTx/>
              <a:buBlip>
                <a:blip r:embed="rId2"/>
              </a:buBlip>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0" y="0"/>
            <a:ext cx="8839200" cy="762000"/>
          </a:xfrm>
        </p:spPr>
        <p:txBody>
          <a:bodyPr/>
          <a:lstStyle>
            <a:lvl1pPr marL="182880" algn="l">
              <a:defRPr baseline="0">
                <a:solidFill>
                  <a:schemeClr val="bg1"/>
                </a:solidFill>
              </a:defRPr>
            </a:lvl1pPr>
          </a:lstStyle>
          <a:p>
            <a:r>
              <a:rPr lang="en-US" smtClean="0"/>
              <a:t>Click to edit Master title style</a:t>
            </a:r>
            <a:endParaRPr lang="en-US"/>
          </a:p>
        </p:txBody>
      </p:sp>
      <p:sp>
        <p:nvSpPr>
          <p:cNvPr id="9" name="Date Placeholder 4"/>
          <p:cNvSpPr>
            <a:spLocks noGrp="1"/>
          </p:cNvSpPr>
          <p:nvPr>
            <p:ph type="dt" sz="half" idx="10"/>
          </p:nvPr>
        </p:nvSpPr>
        <p:spPr>
          <a:xfrm>
            <a:off x="0" y="6492875"/>
            <a:ext cx="1066800" cy="365125"/>
          </a:xfrm>
        </p:spPr>
        <p:txBody>
          <a:bodyPr/>
          <a:lstStyle>
            <a:lvl1pPr>
              <a:defRPr baseline="0" smtClean="0">
                <a:solidFill>
                  <a:schemeClr val="bg1"/>
                </a:solidFill>
              </a:defRPr>
            </a:lvl1pPr>
          </a:lstStyle>
          <a:p>
            <a:pPr>
              <a:defRPr/>
            </a:pPr>
            <a:fld id="{925992EF-0AC7-4781-B299-D1B8AB710313}" type="datetime1">
              <a:rPr lang="en-US" smtClean="0"/>
              <a:pPr>
                <a:defRPr/>
              </a:pPr>
              <a:t>11/14/2016</a:t>
            </a:fld>
            <a:endParaRPr lang="en-US"/>
          </a:p>
        </p:txBody>
      </p:sp>
      <p:sp>
        <p:nvSpPr>
          <p:cNvPr id="10" name="Footer Placeholder 5"/>
          <p:cNvSpPr>
            <a:spLocks noGrp="1"/>
          </p:cNvSpPr>
          <p:nvPr>
            <p:ph type="ftr" sz="quarter" idx="11"/>
          </p:nvPr>
        </p:nvSpPr>
        <p:spPr>
          <a:xfrm>
            <a:off x="4572000" y="6492875"/>
            <a:ext cx="3505200" cy="365125"/>
          </a:xfrm>
        </p:spPr>
        <p:txBody>
          <a:bodyPr/>
          <a:lstStyle>
            <a:lvl1pPr algn="l">
              <a:defRPr sz="1100" baseline="0">
                <a:solidFill>
                  <a:schemeClr val="bg1"/>
                </a:solidFill>
              </a:defRPr>
            </a:lvl1pPr>
          </a:lstStyle>
          <a:p>
            <a:pPr>
              <a:defRPr/>
            </a:pPr>
            <a:r>
              <a:rPr lang="en-US" dirty="0" smtClean="0"/>
              <a:t>Current Challenges in Secured Funding Markets </a:t>
            </a:r>
            <a:endParaRPr lang="en-US" dirty="0"/>
          </a:p>
        </p:txBody>
      </p:sp>
      <p:sp>
        <p:nvSpPr>
          <p:cNvPr id="11" name="Slide Number Placeholder 6"/>
          <p:cNvSpPr>
            <a:spLocks noGrp="1"/>
          </p:cNvSpPr>
          <p:nvPr>
            <p:ph type="sldNum" sz="quarter" idx="12"/>
          </p:nvPr>
        </p:nvSpPr>
        <p:spPr>
          <a:xfrm>
            <a:off x="8077200" y="6492875"/>
            <a:ext cx="1066800" cy="365125"/>
          </a:xfrm>
        </p:spPr>
        <p:txBody>
          <a:bodyPr/>
          <a:lstStyle>
            <a:lvl1pPr>
              <a:defRPr baseline="0">
                <a:solidFill>
                  <a:schemeClr val="bg1"/>
                </a:solidFill>
              </a:defRPr>
            </a:lvl1pPr>
          </a:lstStyle>
          <a:p>
            <a:pPr>
              <a:defRPr/>
            </a:pPr>
            <a:fld id="{9B1C743A-41B9-4F5B-817B-6F9ECDE75B72}" type="slidenum">
              <a:rPr lang="en-US"/>
              <a:pPr>
                <a:defRPr/>
              </a:pPr>
              <a:t>‹#›</a:t>
            </a:fld>
            <a:endParaRPr lang="en-US"/>
          </a:p>
        </p:txBody>
      </p:sp>
      <p:sp>
        <p:nvSpPr>
          <p:cNvPr id="17" name="Footer Placeholder 4"/>
          <p:cNvSpPr txBox="1">
            <a:spLocks/>
          </p:cNvSpPr>
          <p:nvPr userDrawn="1"/>
        </p:nvSpPr>
        <p:spPr>
          <a:xfrm>
            <a:off x="4571999" y="6492875"/>
            <a:ext cx="3438525" cy="365125"/>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baseline="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en-US" smtClean="0"/>
              <a:t>Current Challenges in Secured Funding Markets </a:t>
            </a:r>
            <a:endParaRPr lang="en-US" dirty="0"/>
          </a:p>
        </p:txBody>
      </p:sp>
      <p:sp>
        <p:nvSpPr>
          <p:cNvPr id="13" name="Rectangle 12"/>
          <p:cNvSpPr/>
          <p:nvPr userDrawn="1"/>
        </p:nvSpPr>
        <p:spPr>
          <a:xfrm>
            <a:off x="4572000" y="6477000"/>
            <a:ext cx="4572000" cy="381000"/>
          </a:xfrm>
          <a:prstGeom prst="rect">
            <a:avLst/>
          </a:prstGeom>
          <a:solidFill>
            <a:srgbClr val="3333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14" name="Footer Placeholder 4"/>
          <p:cNvSpPr txBox="1">
            <a:spLocks/>
          </p:cNvSpPr>
          <p:nvPr userDrawn="1"/>
        </p:nvSpPr>
        <p:spPr>
          <a:xfrm>
            <a:off x="4574568" y="6487296"/>
            <a:ext cx="3959832" cy="365125"/>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baseline="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en-US" dirty="0" smtClean="0"/>
              <a:t>Infrastructure </a:t>
            </a:r>
            <a:r>
              <a:rPr lang="en-US" dirty="0" err="1" smtClean="0"/>
              <a:t>Investment</a:t>
            </a:r>
            <a:r>
              <a:rPr lang="en-US" dirty="0" err="1" smtClean="0">
                <a:sym typeface="Symbol" panose="05050102010706020507" pitchFamily="18" charset="2"/>
              </a:rPr>
              <a:t></a:t>
            </a:r>
            <a:r>
              <a:rPr lang="en-US" dirty="0" err="1" smtClean="0"/>
              <a:t>Saving</a:t>
            </a:r>
            <a:r>
              <a:rPr lang="en-US" dirty="0" smtClean="0"/>
              <a:t> Grace for Insurers?</a:t>
            </a:r>
            <a:endParaRPr lang="en-US" dirty="0"/>
          </a:p>
        </p:txBody>
      </p:sp>
      <p:pic>
        <p:nvPicPr>
          <p:cNvPr id="18" name="Picture 17" descr="Bildergebnis für logo world bank"/>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6200" y="6547142"/>
            <a:ext cx="1294210" cy="256590"/>
          </a:xfrm>
          <a:prstGeom prst="rect">
            <a:avLst/>
          </a:prstGeom>
          <a:noFill/>
          <a:ln>
            <a:noFill/>
          </a:ln>
        </p:spPr>
      </p:pic>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6"/>
          <p:cNvSpPr/>
          <p:nvPr userDrawn="1"/>
        </p:nvSpPr>
        <p:spPr>
          <a:xfrm>
            <a:off x="4572000" y="6477000"/>
            <a:ext cx="4572000" cy="381000"/>
          </a:xfrm>
          <a:prstGeom prst="rect">
            <a:avLst/>
          </a:prstGeom>
          <a:solidFill>
            <a:srgbClr val="3333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8" name="Rectangle 7"/>
          <p:cNvSpPr/>
          <p:nvPr/>
        </p:nvSpPr>
        <p:spPr>
          <a:xfrm>
            <a:off x="0" y="6477000"/>
            <a:ext cx="457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9" name="Rectangle 8"/>
          <p:cNvSpPr/>
          <p:nvPr/>
        </p:nvSpPr>
        <p:spPr>
          <a:xfrm>
            <a:off x="0" y="0"/>
            <a:ext cx="9144000" cy="762000"/>
          </a:xfrm>
          <a:prstGeom prst="rect">
            <a:avLst/>
          </a:prstGeom>
          <a:gradFill flip="none" rotWithShape="1">
            <a:gsLst>
              <a:gs pos="0">
                <a:schemeClr val="tx1"/>
              </a:gs>
              <a:gs pos="100000">
                <a:srgbClr val="3333B2"/>
              </a:gs>
            </a:gsLst>
            <a:lin ang="10800000" scaled="1"/>
            <a:tileRect/>
          </a:gradFill>
          <a:ln>
            <a:noFill/>
          </a:ln>
          <a:effectLst>
            <a:outerShdw blurRad="50800" dist="88900" dir="54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TextBox 9"/>
          <p:cNvSpPr txBox="1"/>
          <p:nvPr/>
        </p:nvSpPr>
        <p:spPr>
          <a:xfrm>
            <a:off x="1071563" y="6488113"/>
            <a:ext cx="3500437" cy="369887"/>
          </a:xfrm>
          <a:prstGeom prst="rect">
            <a:avLst/>
          </a:prstGeom>
          <a:noFill/>
        </p:spPr>
        <p:txBody>
          <a:bodyPr anchor="ctr"/>
          <a:lstStyle/>
          <a:p>
            <a:pPr algn="r" fontAlgn="auto">
              <a:spcBef>
                <a:spcPts val="0"/>
              </a:spcBef>
              <a:spcAft>
                <a:spcPts val="0"/>
              </a:spcAft>
              <a:defRPr/>
            </a:pPr>
            <a:endParaRPr lang="en-US" sz="1200" dirty="0">
              <a:solidFill>
                <a:schemeClr val="bg1"/>
              </a:solidFill>
              <a:latin typeface="+mn-lt"/>
              <a:cs typeface="+mn-cs"/>
            </a:endParaRPr>
          </a:p>
        </p:txBody>
      </p:sp>
      <p:sp>
        <p:nvSpPr>
          <p:cNvPr id="3" name="Text Placeholder 2"/>
          <p:cNvSpPr>
            <a:spLocks noGrp="1"/>
          </p:cNvSpPr>
          <p:nvPr>
            <p:ph type="body" idx="1"/>
          </p:nvPr>
        </p:nvSpPr>
        <p:spPr>
          <a:xfrm>
            <a:off x="457200" y="9906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76400"/>
            <a:ext cx="4040188" cy="4449763"/>
          </a:xfrm>
        </p:spPr>
        <p:txBody>
          <a:bodyPr/>
          <a:lstStyle>
            <a:lvl1pPr>
              <a:buSzPct val="60000"/>
              <a:buFontTx/>
              <a:buBlip>
                <a:blip r:embed="rId2"/>
              </a:buBlip>
              <a:defRPr sz="2400"/>
            </a:lvl1pPr>
            <a:lvl2pPr>
              <a:buSzPct val="60000"/>
              <a:buFontTx/>
              <a:buBlip>
                <a:blip r:embed="rId2"/>
              </a:buBlip>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9906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76400"/>
            <a:ext cx="4041775" cy="4449763"/>
          </a:xfrm>
        </p:spPr>
        <p:txBody>
          <a:bodyPr/>
          <a:lstStyle>
            <a:lvl1pPr>
              <a:buSzPct val="60000"/>
              <a:buFontTx/>
              <a:buBlip>
                <a:blip r:embed="rId2"/>
              </a:buBlip>
              <a:defRPr sz="2400"/>
            </a:lvl1pPr>
            <a:lvl2pPr>
              <a:buSzPct val="60000"/>
              <a:buFontTx/>
              <a:buBlip>
                <a:blip r:embed="rId2"/>
              </a:buBlip>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0" y="0"/>
            <a:ext cx="8839200" cy="762000"/>
          </a:xfrm>
        </p:spPr>
        <p:txBody>
          <a:bodyPr/>
          <a:lstStyle>
            <a:lvl1pPr marL="182880" algn="l">
              <a:defRPr baseline="0">
                <a:solidFill>
                  <a:schemeClr val="bg1"/>
                </a:solidFill>
              </a:defRPr>
            </a:lvl1pPr>
          </a:lstStyle>
          <a:p>
            <a:r>
              <a:rPr lang="en-US" smtClean="0"/>
              <a:t>Click to edit Master title style</a:t>
            </a:r>
            <a:endParaRPr lang="en-US"/>
          </a:p>
        </p:txBody>
      </p:sp>
      <p:sp>
        <p:nvSpPr>
          <p:cNvPr id="11" name="Date Placeholder 6"/>
          <p:cNvSpPr>
            <a:spLocks noGrp="1"/>
          </p:cNvSpPr>
          <p:nvPr>
            <p:ph type="dt" sz="half" idx="10"/>
          </p:nvPr>
        </p:nvSpPr>
        <p:spPr>
          <a:xfrm>
            <a:off x="0" y="6492875"/>
            <a:ext cx="1066800" cy="365125"/>
          </a:xfrm>
        </p:spPr>
        <p:txBody>
          <a:bodyPr/>
          <a:lstStyle>
            <a:lvl1pPr>
              <a:defRPr baseline="0" smtClean="0">
                <a:solidFill>
                  <a:schemeClr val="bg1"/>
                </a:solidFill>
              </a:defRPr>
            </a:lvl1pPr>
          </a:lstStyle>
          <a:p>
            <a:pPr>
              <a:defRPr/>
            </a:pPr>
            <a:fld id="{F3C5D200-7EA4-4BCA-B88C-98A697AD0D41}" type="datetime1">
              <a:rPr lang="en-US" smtClean="0"/>
              <a:pPr>
                <a:defRPr/>
              </a:pPr>
              <a:t>11/14/2016</a:t>
            </a:fld>
            <a:endParaRPr lang="en-US"/>
          </a:p>
        </p:txBody>
      </p:sp>
      <p:sp>
        <p:nvSpPr>
          <p:cNvPr id="13" name="Slide Number Placeholder 8"/>
          <p:cNvSpPr>
            <a:spLocks noGrp="1"/>
          </p:cNvSpPr>
          <p:nvPr>
            <p:ph type="sldNum" sz="quarter" idx="12"/>
          </p:nvPr>
        </p:nvSpPr>
        <p:spPr>
          <a:xfrm>
            <a:off x="8077200" y="6492875"/>
            <a:ext cx="1066800" cy="365125"/>
          </a:xfrm>
        </p:spPr>
        <p:txBody>
          <a:bodyPr/>
          <a:lstStyle>
            <a:lvl1pPr>
              <a:defRPr baseline="0">
                <a:solidFill>
                  <a:schemeClr val="bg1"/>
                </a:solidFill>
              </a:defRPr>
            </a:lvl1pPr>
          </a:lstStyle>
          <a:p>
            <a:pPr>
              <a:defRPr/>
            </a:pPr>
            <a:fld id="{4F0E4F93-F55C-450C-AA84-929DCC3644C2}" type="slidenum">
              <a:rPr lang="en-US"/>
              <a:pPr>
                <a:defRPr/>
              </a:pPr>
              <a:t>‹#›</a:t>
            </a:fld>
            <a:endParaRPr lang="en-US" dirty="0"/>
          </a:p>
        </p:txBody>
      </p:sp>
      <p:sp>
        <p:nvSpPr>
          <p:cNvPr id="17"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t>Infrastructure </a:t>
            </a:r>
            <a:r>
              <a:rPr lang="en-US" dirty="0" err="1" smtClean="0"/>
              <a:t>Investment</a:t>
            </a:r>
            <a:r>
              <a:rPr lang="en-US" dirty="0" err="1" smtClean="0">
                <a:sym typeface="Symbol" panose="05050102010706020507" pitchFamily="18" charset="2"/>
              </a:rPr>
              <a:t></a:t>
            </a:r>
            <a:r>
              <a:rPr lang="en-US" dirty="0" err="1" smtClean="0"/>
              <a:t>Saving</a:t>
            </a:r>
            <a:r>
              <a:rPr lang="en-US" dirty="0" smtClean="0"/>
              <a:t> Grace for Insurers?</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Rectangle 3"/>
          <p:cNvSpPr/>
          <p:nvPr/>
        </p:nvSpPr>
        <p:spPr>
          <a:xfrm>
            <a:off x="0" y="0"/>
            <a:ext cx="9144000" cy="762000"/>
          </a:xfrm>
          <a:prstGeom prst="rect">
            <a:avLst/>
          </a:prstGeom>
          <a:gradFill flip="none" rotWithShape="1">
            <a:gsLst>
              <a:gs pos="0">
                <a:schemeClr val="tx1"/>
              </a:gs>
              <a:gs pos="100000">
                <a:srgbClr val="3333B2"/>
              </a:gs>
            </a:gsLst>
            <a:lin ang="10800000" scaled="1"/>
            <a:tileRect/>
          </a:gradFill>
          <a:ln>
            <a:noFill/>
          </a:ln>
          <a:effectLst>
            <a:outerShdw blurRad="50800" dist="88900" dir="54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4572000" y="6477000"/>
            <a:ext cx="4572000" cy="381000"/>
          </a:xfrm>
          <a:prstGeom prst="rect">
            <a:avLst/>
          </a:prstGeom>
          <a:solidFill>
            <a:srgbClr val="3333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6" name="Rectangle 5"/>
          <p:cNvSpPr/>
          <p:nvPr/>
        </p:nvSpPr>
        <p:spPr>
          <a:xfrm>
            <a:off x="0" y="6477000"/>
            <a:ext cx="457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2" name="Title 1"/>
          <p:cNvSpPr>
            <a:spLocks noGrp="1"/>
          </p:cNvSpPr>
          <p:nvPr>
            <p:ph type="title"/>
          </p:nvPr>
        </p:nvSpPr>
        <p:spPr>
          <a:xfrm>
            <a:off x="0" y="0"/>
            <a:ext cx="8915400" cy="762000"/>
          </a:xfrm>
        </p:spPr>
        <p:txBody>
          <a:bodyPr/>
          <a:lstStyle>
            <a:lvl1pPr marL="182880" algn="l">
              <a:defRPr baseline="0">
                <a:solidFill>
                  <a:schemeClr val="bg1"/>
                </a:solidFill>
              </a:defRPr>
            </a:lvl1pPr>
          </a:lstStyle>
          <a:p>
            <a:r>
              <a:rPr lang="en-US" smtClean="0"/>
              <a:t>Click to edit Master title style</a:t>
            </a:r>
            <a:endParaRPr lang="en-US"/>
          </a:p>
        </p:txBody>
      </p:sp>
      <p:sp>
        <p:nvSpPr>
          <p:cNvPr id="12" name="Text Placeholder 10"/>
          <p:cNvSpPr>
            <a:spLocks noGrp="1"/>
          </p:cNvSpPr>
          <p:nvPr>
            <p:ph type="body" sz="quarter" idx="13"/>
          </p:nvPr>
        </p:nvSpPr>
        <p:spPr>
          <a:xfrm>
            <a:off x="1066800" y="6477000"/>
            <a:ext cx="3505200" cy="381000"/>
          </a:xfrm>
        </p:spPr>
        <p:txBody>
          <a:bodyPr anchor="ctr">
            <a:normAutofit/>
          </a:bodyPr>
          <a:lstStyle>
            <a:lvl1pPr algn="r">
              <a:buNone/>
              <a:defRPr lang="en-US" sz="1200" kern="1200" baseline="0" dirty="0">
                <a:solidFill>
                  <a:schemeClr val="bg1"/>
                </a:solidFill>
                <a:latin typeface="+mn-lt"/>
                <a:ea typeface="+mn-ea"/>
                <a:cs typeface="+mn-cs"/>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smtClean="0"/>
              <a:t>Click to edit Master text styles</a:t>
            </a:r>
          </a:p>
        </p:txBody>
      </p:sp>
      <p:sp>
        <p:nvSpPr>
          <p:cNvPr id="7" name="Date Placeholder 6"/>
          <p:cNvSpPr>
            <a:spLocks noGrp="1"/>
          </p:cNvSpPr>
          <p:nvPr>
            <p:ph type="dt" sz="half" idx="14"/>
          </p:nvPr>
        </p:nvSpPr>
        <p:spPr>
          <a:xfrm>
            <a:off x="0" y="6492875"/>
            <a:ext cx="1066800" cy="365125"/>
          </a:xfrm>
        </p:spPr>
        <p:txBody>
          <a:bodyPr/>
          <a:lstStyle>
            <a:lvl1pPr>
              <a:defRPr baseline="0" smtClean="0">
                <a:solidFill>
                  <a:schemeClr val="bg1"/>
                </a:solidFill>
              </a:defRPr>
            </a:lvl1pPr>
          </a:lstStyle>
          <a:p>
            <a:pPr>
              <a:defRPr/>
            </a:pPr>
            <a:fld id="{5D103608-1601-4167-9D8F-FFA788B4207F}" type="datetime1">
              <a:rPr lang="en-US" smtClean="0"/>
              <a:pPr>
                <a:defRPr/>
              </a:pPr>
              <a:t>11/14/2016</a:t>
            </a:fld>
            <a:endParaRPr lang="en-US"/>
          </a:p>
        </p:txBody>
      </p:sp>
      <p:sp>
        <p:nvSpPr>
          <p:cNvPr id="8" name="Footer Placeholder 7"/>
          <p:cNvSpPr>
            <a:spLocks noGrp="1"/>
          </p:cNvSpPr>
          <p:nvPr>
            <p:ph type="ftr" sz="quarter" idx="15"/>
          </p:nvPr>
        </p:nvSpPr>
        <p:spPr>
          <a:xfrm>
            <a:off x="4572000" y="6492875"/>
            <a:ext cx="3505200" cy="365125"/>
          </a:xfrm>
        </p:spPr>
        <p:txBody>
          <a:bodyPr/>
          <a:lstStyle>
            <a:lvl1pPr algn="l">
              <a:defRPr sz="1200" baseline="0">
                <a:solidFill>
                  <a:schemeClr val="bg1"/>
                </a:solidFill>
              </a:defRPr>
            </a:lvl1pPr>
          </a:lstStyle>
          <a:p>
            <a:pPr>
              <a:defRPr/>
            </a:pPr>
            <a:r>
              <a:rPr lang="en-US" smtClean="0"/>
              <a:t>Infrastructure Investment</a:t>
            </a:r>
            <a:r>
              <a:rPr lang="en-US" smtClean="0">
                <a:sym typeface="Symbol" panose="05050102010706020507" pitchFamily="18" charset="2"/>
              </a:rPr>
              <a:t></a:t>
            </a:r>
            <a:r>
              <a:rPr lang="en-US" smtClean="0"/>
              <a:t>Saving Grace for Insurers?</a:t>
            </a:r>
            <a:endParaRPr lang="en-US" dirty="0"/>
          </a:p>
        </p:txBody>
      </p:sp>
      <p:sp>
        <p:nvSpPr>
          <p:cNvPr id="9" name="Slide Number Placeholder 8"/>
          <p:cNvSpPr>
            <a:spLocks noGrp="1"/>
          </p:cNvSpPr>
          <p:nvPr>
            <p:ph type="sldNum" sz="quarter" idx="16"/>
          </p:nvPr>
        </p:nvSpPr>
        <p:spPr>
          <a:xfrm>
            <a:off x="8077200" y="6492875"/>
            <a:ext cx="1066800" cy="365125"/>
          </a:xfrm>
        </p:spPr>
        <p:txBody>
          <a:bodyPr/>
          <a:lstStyle>
            <a:lvl1pPr>
              <a:defRPr baseline="0">
                <a:solidFill>
                  <a:schemeClr val="bg1"/>
                </a:solidFill>
              </a:defRPr>
            </a:lvl1pPr>
          </a:lstStyle>
          <a:p>
            <a:pPr>
              <a:defRPr/>
            </a:pPr>
            <a:fld id="{A634A41D-D2F0-4B6B-BB8B-FDD4FA8F2DD9}" type="slidenum">
              <a:rPr lang="en-US"/>
              <a:pPr>
                <a:defRPr/>
              </a:pPr>
              <a:t>‹#›</a:t>
            </a:fld>
            <a:endParaRPr lang="en-US"/>
          </a:p>
        </p:txBody>
      </p:sp>
      <p:pic>
        <p:nvPicPr>
          <p:cNvPr id="13" name="Picture 12" descr="Bildergebnis für logo world bank"/>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 y="6547142"/>
            <a:ext cx="1294210" cy="256590"/>
          </a:xfrm>
          <a:prstGeom prst="rect">
            <a:avLst/>
          </a:prstGeom>
          <a:noFill/>
          <a:ln>
            <a:noFill/>
          </a:ln>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2"/>
          <p:cNvSpPr/>
          <p:nvPr/>
        </p:nvSpPr>
        <p:spPr>
          <a:xfrm>
            <a:off x="4572000" y="6477000"/>
            <a:ext cx="4572000" cy="381000"/>
          </a:xfrm>
          <a:prstGeom prst="rect">
            <a:avLst/>
          </a:prstGeom>
          <a:solidFill>
            <a:srgbClr val="3333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4" name="Rectangle 3"/>
          <p:cNvSpPr/>
          <p:nvPr/>
        </p:nvSpPr>
        <p:spPr>
          <a:xfrm>
            <a:off x="0" y="6477000"/>
            <a:ext cx="457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10" name="Text Placeholder 10"/>
          <p:cNvSpPr>
            <a:spLocks noGrp="1"/>
          </p:cNvSpPr>
          <p:nvPr>
            <p:ph type="body" sz="quarter" idx="13"/>
          </p:nvPr>
        </p:nvSpPr>
        <p:spPr>
          <a:xfrm>
            <a:off x="1066800" y="6477000"/>
            <a:ext cx="3505200" cy="381000"/>
          </a:xfrm>
        </p:spPr>
        <p:txBody>
          <a:bodyPr anchor="ctr">
            <a:normAutofit/>
          </a:bodyPr>
          <a:lstStyle>
            <a:lvl1pPr algn="r">
              <a:buNone/>
              <a:defRPr lang="en-US" sz="1200" kern="1200" baseline="0" dirty="0">
                <a:solidFill>
                  <a:schemeClr val="bg1"/>
                </a:solidFill>
                <a:latin typeface="+mn-lt"/>
                <a:ea typeface="+mn-ea"/>
                <a:cs typeface="+mn-cs"/>
              </a:defRPr>
            </a:lvl1pPr>
            <a:lvl2pPr>
              <a:defRPr baseline="0">
                <a:solidFill>
                  <a:schemeClr val="bg1"/>
                </a:solidFill>
              </a:defRPr>
            </a:lvl2pPr>
            <a:lvl3pPr>
              <a:defRPr baseline="0">
                <a:solidFill>
                  <a:schemeClr val="bg1"/>
                </a:solidFill>
              </a:defRPr>
            </a:lvl3pPr>
            <a:lvl4pPr>
              <a:defRPr baseline="0">
                <a:solidFill>
                  <a:schemeClr val="bg1"/>
                </a:solidFill>
              </a:defRPr>
            </a:lvl4pPr>
            <a:lvl5pPr>
              <a:defRPr baseline="0">
                <a:solidFill>
                  <a:schemeClr val="bg1"/>
                </a:solidFill>
              </a:defRPr>
            </a:lvl5pPr>
          </a:lstStyle>
          <a:p>
            <a:pPr lvl="0"/>
            <a:r>
              <a:rPr lang="en-US" dirty="0" smtClean="0"/>
              <a:t>Click to edit Master text styles</a:t>
            </a:r>
          </a:p>
        </p:txBody>
      </p:sp>
      <p:sp>
        <p:nvSpPr>
          <p:cNvPr id="5" name="Date Placeholder 6"/>
          <p:cNvSpPr>
            <a:spLocks noGrp="1"/>
          </p:cNvSpPr>
          <p:nvPr>
            <p:ph type="dt" sz="half" idx="14"/>
          </p:nvPr>
        </p:nvSpPr>
        <p:spPr>
          <a:xfrm>
            <a:off x="0" y="6492875"/>
            <a:ext cx="1066800" cy="365125"/>
          </a:xfrm>
        </p:spPr>
        <p:txBody>
          <a:bodyPr/>
          <a:lstStyle>
            <a:lvl1pPr>
              <a:defRPr baseline="0" smtClean="0">
                <a:solidFill>
                  <a:schemeClr val="bg1"/>
                </a:solidFill>
              </a:defRPr>
            </a:lvl1pPr>
          </a:lstStyle>
          <a:p>
            <a:pPr>
              <a:defRPr/>
            </a:pPr>
            <a:fld id="{05C47B4A-D254-48C6-AC6C-1AB5D62B1E48}" type="datetime1">
              <a:rPr lang="en-US" smtClean="0"/>
              <a:pPr>
                <a:defRPr/>
              </a:pPr>
              <a:t>11/14/2016</a:t>
            </a:fld>
            <a:endParaRPr lang="en-US"/>
          </a:p>
        </p:txBody>
      </p:sp>
      <p:sp>
        <p:nvSpPr>
          <p:cNvPr id="6" name="Footer Placeholder 7"/>
          <p:cNvSpPr>
            <a:spLocks noGrp="1"/>
          </p:cNvSpPr>
          <p:nvPr>
            <p:ph type="ftr" sz="quarter" idx="15"/>
          </p:nvPr>
        </p:nvSpPr>
        <p:spPr>
          <a:xfrm>
            <a:off x="4572000" y="6492875"/>
            <a:ext cx="3505200" cy="365125"/>
          </a:xfrm>
        </p:spPr>
        <p:txBody>
          <a:bodyPr/>
          <a:lstStyle>
            <a:lvl1pPr algn="l">
              <a:defRPr sz="1200" baseline="0">
                <a:solidFill>
                  <a:schemeClr val="bg1"/>
                </a:solidFill>
              </a:defRPr>
            </a:lvl1pPr>
          </a:lstStyle>
          <a:p>
            <a:pPr>
              <a:defRPr/>
            </a:pPr>
            <a:r>
              <a:rPr lang="en-US" dirty="0" smtClean="0"/>
              <a:t>Infrastructure </a:t>
            </a:r>
            <a:r>
              <a:rPr lang="en-US" dirty="0" err="1" smtClean="0"/>
              <a:t>Investment</a:t>
            </a:r>
            <a:r>
              <a:rPr lang="en-US" dirty="0" err="1" smtClean="0">
                <a:sym typeface="Symbol" panose="05050102010706020507" pitchFamily="18" charset="2"/>
              </a:rPr>
              <a:t></a:t>
            </a:r>
            <a:r>
              <a:rPr lang="en-US" dirty="0" err="1" smtClean="0"/>
              <a:t>Saving</a:t>
            </a:r>
            <a:r>
              <a:rPr lang="en-US" dirty="0" smtClean="0"/>
              <a:t> Grace for Insurers?</a:t>
            </a:r>
            <a:endParaRPr lang="en-US" dirty="0"/>
          </a:p>
        </p:txBody>
      </p:sp>
      <p:sp>
        <p:nvSpPr>
          <p:cNvPr id="7" name="Slide Number Placeholder 8"/>
          <p:cNvSpPr>
            <a:spLocks noGrp="1"/>
          </p:cNvSpPr>
          <p:nvPr>
            <p:ph type="sldNum" sz="quarter" idx="16"/>
          </p:nvPr>
        </p:nvSpPr>
        <p:spPr>
          <a:xfrm>
            <a:off x="8077200" y="6492875"/>
            <a:ext cx="1066800" cy="365125"/>
          </a:xfrm>
        </p:spPr>
        <p:txBody>
          <a:bodyPr/>
          <a:lstStyle>
            <a:lvl1pPr>
              <a:defRPr baseline="0">
                <a:solidFill>
                  <a:schemeClr val="bg1"/>
                </a:solidFill>
              </a:defRPr>
            </a:lvl1pPr>
          </a:lstStyle>
          <a:p>
            <a:pPr>
              <a:defRPr/>
            </a:pPr>
            <a:fld id="{DE07036D-7613-4B64-A927-7804D416E18C}" type="slidenum">
              <a:rPr lang="en-US"/>
              <a:pPr>
                <a:defRPr/>
              </a:pPr>
              <a:t>‹#›</a:t>
            </a:fld>
            <a:endParaRPr lang="en-US"/>
          </a:p>
        </p:txBody>
      </p:sp>
      <p:pic>
        <p:nvPicPr>
          <p:cNvPr id="11" name="Picture 10" descr="Bildergebnis für logo world bank"/>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 y="6547142"/>
            <a:ext cx="1294210" cy="256590"/>
          </a:xfrm>
          <a:prstGeom prst="rect">
            <a:avLst/>
          </a:prstGeom>
          <a:noFill/>
          <a:ln>
            <a:noFill/>
          </a:ln>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E102B1B-D09B-45E0-888D-9064431499C4}" type="datetime1">
              <a:rPr lang="en-US" smtClean="0"/>
              <a:pPr>
                <a:defRPr/>
              </a:pPr>
              <a:t>11/14/2016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BCA1647-720A-438F-B11B-A7CBAA69286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359F822-A68B-45E0-9DE3-C628C5785793}" type="datetime1">
              <a:rPr lang="en-US" smtClean="0"/>
              <a:pPr>
                <a:defRPr/>
              </a:pPr>
              <a:t>11/14/2016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FCA5FB0-9B20-4AE8-8C0A-A441C732AE79}"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C946404-9537-432B-B377-8B8895EC649A}" type="datetime1">
              <a:rPr lang="en-US" smtClean="0"/>
              <a:pPr>
                <a:defRPr/>
              </a:pPr>
              <a:t>11/14/2016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EF5E59E-10FE-4376-A698-77BCA50A5D9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83" r:id="rId3"/>
    <p:sldLayoutId id="2147483690" r:id="rId4"/>
    <p:sldLayoutId id="2147483691" r:id="rId5"/>
    <p:sldLayoutId id="2147483692" r:id="rId6"/>
    <p:sldLayoutId id="2147483693" r:id="rId7"/>
    <p:sldLayoutId id="2147483684" r:id="rId8"/>
    <p:sldLayoutId id="2147483685" r:id="rId9"/>
    <p:sldLayoutId id="2147483686" r:id="rId10"/>
    <p:sldLayoutId id="2147483687"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5"/>
          <p:cNvSpPr>
            <a:spLocks noGrp="1"/>
          </p:cNvSpPr>
          <p:nvPr>
            <p:ph type="ctrTitle"/>
          </p:nvPr>
        </p:nvSpPr>
        <p:spPr>
          <a:xfrm>
            <a:off x="609600" y="1447800"/>
            <a:ext cx="7772400" cy="1066800"/>
          </a:xfrm>
        </p:spPr>
        <p:txBody>
          <a:bodyPr/>
          <a:lstStyle/>
          <a:p>
            <a:r>
              <a:rPr lang="en-US" sz="3200" b="1" dirty="0"/>
              <a:t>Infrastructure </a:t>
            </a:r>
            <a:r>
              <a:rPr lang="en-US" sz="3200" b="1" dirty="0" smtClean="0"/>
              <a:t>Investment</a:t>
            </a:r>
            <a:r>
              <a:rPr lang="en-US" sz="3200" b="1" dirty="0" smtClean="0">
                <a:sym typeface="Symbol" panose="05050102010706020507" pitchFamily="18" charset="2"/>
              </a:rPr>
              <a:t></a:t>
            </a:r>
            <a:br>
              <a:rPr lang="en-US" sz="3200" b="1" dirty="0" smtClean="0">
                <a:sym typeface="Symbol" panose="05050102010706020507" pitchFamily="18" charset="2"/>
              </a:rPr>
            </a:br>
            <a:r>
              <a:rPr lang="en-US" sz="3200" b="1" dirty="0" smtClean="0"/>
              <a:t>Saving </a:t>
            </a:r>
            <a:r>
              <a:rPr lang="en-US" sz="3200" b="1" dirty="0"/>
              <a:t>Grace for Insurers?</a:t>
            </a:r>
            <a:endParaRPr lang="en-US" sz="3600" dirty="0" smtClean="0"/>
          </a:p>
        </p:txBody>
      </p:sp>
      <p:sp>
        <p:nvSpPr>
          <p:cNvPr id="17" name="Subtitle 16"/>
          <p:cNvSpPr>
            <a:spLocks noGrp="1"/>
          </p:cNvSpPr>
          <p:nvPr>
            <p:ph type="subTitle" idx="1"/>
          </p:nvPr>
        </p:nvSpPr>
        <p:spPr>
          <a:xfrm>
            <a:off x="609600" y="2590800"/>
            <a:ext cx="7924800" cy="609600"/>
          </a:xfrm>
        </p:spPr>
        <p:txBody>
          <a:bodyPr rtlCol="0">
            <a:noAutofit/>
          </a:bodyPr>
          <a:lstStyle/>
          <a:p>
            <a:pPr fontAlgn="auto">
              <a:spcBef>
                <a:spcPts val="0"/>
              </a:spcBef>
              <a:spcAft>
                <a:spcPts val="0"/>
              </a:spcAft>
              <a:defRPr/>
            </a:pPr>
            <a:r>
              <a:rPr lang="en-US" sz="2000" b="1" spc="50" dirty="0" smtClean="0">
                <a:ln w="13500">
                  <a:solidFill>
                    <a:schemeClr val="accent1">
                      <a:shade val="2500"/>
                      <a:alpha val="6500"/>
                    </a:schemeClr>
                  </a:solidFill>
                  <a:prstDash val="solid"/>
                </a:ln>
                <a:solidFill>
                  <a:schemeClr val="accent1">
                    <a:lumMod val="60000"/>
                    <a:lumOff val="40000"/>
                  </a:schemeClr>
                </a:solidFill>
                <a:effectLst>
                  <a:innerShdw blurRad="50900" dist="38500" dir="13500000">
                    <a:srgbClr val="000000">
                      <a:alpha val="60000"/>
                    </a:srgbClr>
                  </a:innerShdw>
                </a:effectLst>
                <a:ea typeface="Segoe UI" pitchFamily="34" charset="0"/>
                <a:cs typeface="Segoe UI" pitchFamily="34" charset="0"/>
              </a:rPr>
              <a:t>Keynote Address</a:t>
            </a:r>
          </a:p>
          <a:p>
            <a:pPr fontAlgn="auto">
              <a:spcBef>
                <a:spcPts val="0"/>
              </a:spcBef>
              <a:spcAft>
                <a:spcPts val="0"/>
              </a:spcAft>
              <a:defRPr/>
            </a:pPr>
            <a:r>
              <a:rPr lang="en-US" sz="2000" b="1" spc="50" dirty="0" smtClean="0">
                <a:ln w="13500">
                  <a:solidFill>
                    <a:schemeClr val="accent1">
                      <a:shade val="2500"/>
                      <a:alpha val="6500"/>
                    </a:schemeClr>
                  </a:solidFill>
                  <a:prstDash val="solid"/>
                </a:ln>
                <a:solidFill>
                  <a:schemeClr val="accent1">
                    <a:lumMod val="60000"/>
                    <a:lumOff val="40000"/>
                  </a:schemeClr>
                </a:solidFill>
                <a:effectLst>
                  <a:innerShdw blurRad="50900" dist="38500" dir="13500000">
                    <a:srgbClr val="000000">
                      <a:alpha val="60000"/>
                    </a:srgbClr>
                  </a:innerShdw>
                </a:effectLst>
                <a:ea typeface="Segoe UI" pitchFamily="34" charset="0"/>
                <a:cs typeface="Segoe UI" pitchFamily="34" charset="0"/>
              </a:rPr>
              <a:t>23</a:t>
            </a:r>
            <a:r>
              <a:rPr lang="en-US" sz="2000" b="1" spc="50" baseline="30000" dirty="0" smtClean="0">
                <a:ln w="13500">
                  <a:solidFill>
                    <a:schemeClr val="accent1">
                      <a:shade val="2500"/>
                      <a:alpha val="6500"/>
                    </a:schemeClr>
                  </a:solidFill>
                  <a:prstDash val="solid"/>
                </a:ln>
                <a:solidFill>
                  <a:schemeClr val="accent1">
                    <a:lumMod val="60000"/>
                    <a:lumOff val="40000"/>
                  </a:schemeClr>
                </a:solidFill>
                <a:effectLst>
                  <a:innerShdw blurRad="50900" dist="38500" dir="13500000">
                    <a:srgbClr val="000000">
                      <a:alpha val="60000"/>
                    </a:srgbClr>
                  </a:innerShdw>
                </a:effectLst>
                <a:ea typeface="Segoe UI" pitchFamily="34" charset="0"/>
                <a:cs typeface="Segoe UI" pitchFamily="34" charset="0"/>
              </a:rPr>
              <a:t>rd</a:t>
            </a:r>
            <a:r>
              <a:rPr lang="en-US" sz="2000" b="1" spc="50" dirty="0" smtClean="0">
                <a:ln w="13500">
                  <a:solidFill>
                    <a:schemeClr val="accent1">
                      <a:shade val="2500"/>
                      <a:alpha val="6500"/>
                    </a:schemeClr>
                  </a:solidFill>
                  <a:prstDash val="solid"/>
                </a:ln>
                <a:solidFill>
                  <a:schemeClr val="accent1">
                    <a:lumMod val="60000"/>
                    <a:lumOff val="40000"/>
                  </a:schemeClr>
                </a:solidFill>
                <a:effectLst>
                  <a:innerShdw blurRad="50900" dist="38500" dir="13500000">
                    <a:srgbClr val="000000">
                      <a:alpha val="60000"/>
                    </a:srgbClr>
                  </a:innerShdw>
                </a:effectLst>
                <a:ea typeface="Segoe UI" pitchFamily="34" charset="0"/>
                <a:cs typeface="Segoe UI" pitchFamily="34" charset="0"/>
              </a:rPr>
              <a:t> IAIS Annual Conference</a:t>
            </a:r>
          </a:p>
        </p:txBody>
      </p:sp>
      <p:sp>
        <p:nvSpPr>
          <p:cNvPr id="4" name="Title 15"/>
          <p:cNvSpPr txBox="1">
            <a:spLocks/>
          </p:cNvSpPr>
          <p:nvPr/>
        </p:nvSpPr>
        <p:spPr bwMode="auto">
          <a:xfrm>
            <a:off x="533400" y="3958208"/>
            <a:ext cx="7924800" cy="91859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r>
              <a:rPr lang="en-US" sz="2400" b="1" spc="50" dirty="0" smtClean="0">
                <a:ln w="13500">
                  <a:solidFill>
                    <a:schemeClr val="accent1">
                      <a:shade val="2500"/>
                      <a:alpha val="6500"/>
                    </a:schemeClr>
                  </a:solidFill>
                  <a:prstDash val="solid"/>
                </a:ln>
                <a:solidFill>
                  <a:schemeClr val="tx1">
                    <a:lumMod val="50000"/>
                    <a:lumOff val="50000"/>
                  </a:schemeClr>
                </a:solidFill>
                <a:effectLst>
                  <a:innerShdw blurRad="50900" dist="38500" dir="13500000">
                    <a:srgbClr val="000000">
                      <a:alpha val="60000"/>
                    </a:srgbClr>
                  </a:innerShdw>
                </a:effectLst>
                <a:latin typeface="+mj-lt"/>
                <a:ea typeface="Segoe UI" pitchFamily="34" charset="0"/>
                <a:cs typeface="Segoe UI" pitchFamily="34" charset="0"/>
              </a:rPr>
              <a:t>Joaquim Levy</a:t>
            </a:r>
          </a:p>
          <a:p>
            <a:pPr algn="ctr"/>
            <a:r>
              <a:rPr lang="en-US" sz="2000" spc="50" dirty="0" smtClean="0">
                <a:ln w="13500">
                  <a:solidFill>
                    <a:schemeClr val="accent1">
                      <a:shade val="2500"/>
                      <a:alpha val="6500"/>
                    </a:schemeClr>
                  </a:solidFill>
                  <a:prstDash val="solid"/>
                </a:ln>
                <a:solidFill>
                  <a:schemeClr val="tx1">
                    <a:lumMod val="50000"/>
                    <a:lumOff val="50000"/>
                  </a:schemeClr>
                </a:solidFill>
                <a:effectLst>
                  <a:innerShdw blurRad="50900" dist="38500" dir="13500000">
                    <a:srgbClr val="000000">
                      <a:alpha val="60000"/>
                    </a:srgbClr>
                  </a:innerShdw>
                </a:effectLst>
                <a:latin typeface="+mj-lt"/>
                <a:ea typeface="Segoe UI" pitchFamily="34" charset="0"/>
                <a:cs typeface="Segoe UI" pitchFamily="34" charset="0"/>
              </a:rPr>
              <a:t>Managing Director and CFO</a:t>
            </a:r>
          </a:p>
          <a:p>
            <a:pPr algn="ctr"/>
            <a:r>
              <a:rPr lang="en-US" sz="2000" spc="50" dirty="0" smtClean="0">
                <a:ln w="13500">
                  <a:solidFill>
                    <a:schemeClr val="accent1">
                      <a:shade val="2500"/>
                      <a:alpha val="6500"/>
                    </a:schemeClr>
                  </a:solidFill>
                  <a:prstDash val="solid"/>
                </a:ln>
                <a:solidFill>
                  <a:schemeClr val="tx1">
                    <a:lumMod val="50000"/>
                    <a:lumOff val="50000"/>
                  </a:schemeClr>
                </a:solidFill>
                <a:effectLst>
                  <a:innerShdw blurRad="50900" dist="38500" dir="13500000">
                    <a:srgbClr val="000000">
                      <a:alpha val="60000"/>
                    </a:srgbClr>
                  </a:innerShdw>
                </a:effectLst>
                <a:latin typeface="+mj-lt"/>
                <a:ea typeface="Segoe UI" pitchFamily="34" charset="0"/>
                <a:cs typeface="Segoe UI" pitchFamily="34" charset="0"/>
              </a:rPr>
              <a:t>World Bank Group</a:t>
            </a:r>
          </a:p>
          <a:p>
            <a:pPr algn="ctr"/>
            <a:endParaRPr lang="en-US" spc="50" dirty="0" smtClean="0">
              <a:ln w="13500">
                <a:solidFill>
                  <a:schemeClr val="accent1">
                    <a:shade val="2500"/>
                    <a:alpha val="6500"/>
                  </a:schemeClr>
                </a:solidFill>
                <a:prstDash val="solid"/>
              </a:ln>
              <a:solidFill>
                <a:schemeClr val="tx1">
                  <a:lumMod val="50000"/>
                  <a:lumOff val="50000"/>
                </a:schemeClr>
              </a:solidFill>
              <a:effectLst>
                <a:innerShdw blurRad="50900" dist="38500" dir="13500000">
                  <a:srgbClr val="000000">
                    <a:alpha val="60000"/>
                  </a:srgbClr>
                </a:innerShdw>
              </a:effectLst>
              <a:latin typeface="+mj-lt"/>
              <a:ea typeface="Segoe UI" pitchFamily="34" charset="0"/>
              <a:cs typeface="Segoe UI" pitchFamily="34" charset="0"/>
            </a:endParaRPr>
          </a:p>
          <a:p>
            <a:pPr algn="ctr"/>
            <a:r>
              <a:rPr lang="en-US" spc="50" dirty="0">
                <a:ln w="13500">
                  <a:solidFill>
                    <a:schemeClr val="accent1">
                      <a:shade val="2500"/>
                      <a:alpha val="6500"/>
                    </a:schemeClr>
                  </a:solidFill>
                  <a:prstDash val="solid"/>
                </a:ln>
                <a:solidFill>
                  <a:schemeClr val="tx1">
                    <a:lumMod val="50000"/>
                    <a:lumOff val="50000"/>
                  </a:schemeClr>
                </a:solidFill>
                <a:effectLst>
                  <a:innerShdw blurRad="50900" dist="38500" dir="13500000">
                    <a:srgbClr val="000000">
                      <a:alpha val="60000"/>
                    </a:srgbClr>
                  </a:innerShdw>
                </a:effectLst>
                <a:latin typeface="+mj-lt"/>
                <a:ea typeface="Segoe UI" pitchFamily="34" charset="0"/>
                <a:cs typeface="Segoe UI" pitchFamily="34" charset="0"/>
              </a:rPr>
              <a:t>Asunción, Paraguay</a:t>
            </a:r>
          </a:p>
          <a:p>
            <a:pPr algn="ctr"/>
            <a:r>
              <a:rPr lang="en-US" sz="1600" spc="50" dirty="0" smtClean="0">
                <a:ln w="13500">
                  <a:solidFill>
                    <a:schemeClr val="accent1">
                      <a:shade val="2500"/>
                      <a:alpha val="6500"/>
                    </a:schemeClr>
                  </a:solidFill>
                  <a:prstDash val="solid"/>
                </a:ln>
                <a:solidFill>
                  <a:schemeClr val="tx1">
                    <a:lumMod val="50000"/>
                    <a:lumOff val="50000"/>
                  </a:schemeClr>
                </a:solidFill>
                <a:effectLst>
                  <a:innerShdw blurRad="50900" dist="38500" dir="13500000">
                    <a:srgbClr val="000000">
                      <a:alpha val="60000"/>
                    </a:srgbClr>
                  </a:innerShdw>
                </a:effectLst>
                <a:latin typeface="+mj-lt"/>
                <a:ea typeface="Segoe UI" pitchFamily="34" charset="0"/>
                <a:cs typeface="Segoe UI" pitchFamily="34" charset="0"/>
              </a:rPr>
              <a:t>11 November 2016</a:t>
            </a:r>
          </a:p>
        </p:txBody>
      </p:sp>
      <p:sp>
        <p:nvSpPr>
          <p:cNvPr id="5" name="TextBox 4"/>
          <p:cNvSpPr txBox="1"/>
          <p:nvPr/>
        </p:nvSpPr>
        <p:spPr>
          <a:xfrm>
            <a:off x="914400" y="5943600"/>
            <a:ext cx="6934200" cy="646331"/>
          </a:xfrm>
          <a:prstGeom prst="rect">
            <a:avLst/>
          </a:prstGeom>
          <a:noFill/>
        </p:spPr>
        <p:txBody>
          <a:bodyPr wrap="square" rtlCol="0">
            <a:spAutoFit/>
          </a:bodyPr>
          <a:lstStyle/>
          <a:p>
            <a:pPr algn="ctr"/>
            <a:r>
              <a:rPr lang="en-US" sz="1200" u="sng" dirty="0" smtClean="0">
                <a:latin typeface="+mj-lt"/>
                <a:ea typeface="Segoe UI" pitchFamily="34" charset="0"/>
                <a:cs typeface="Segoe UI" pitchFamily="34" charset="0"/>
              </a:rPr>
              <a:t>Disclaimer</a:t>
            </a:r>
            <a:r>
              <a:rPr lang="en-US" sz="1200" dirty="0" smtClean="0">
                <a:latin typeface="+mj-lt"/>
                <a:ea typeface="Segoe UI" pitchFamily="34" charset="0"/>
                <a:cs typeface="Segoe UI" pitchFamily="34" charset="0"/>
              </a:rPr>
              <a:t>: The views expressed in this presentation are those of the presenter and do not necessarily represent those of the World Bank or World Bank policy. Any errors are those of the presenter.</a:t>
            </a:r>
          </a:p>
          <a:p>
            <a:pPr algn="ctr"/>
            <a:endParaRPr lang="en-US" sz="1200" dirty="0">
              <a:latin typeface="+mj-lt"/>
              <a:ea typeface="Segoe UI" pitchFamily="34" charset="0"/>
              <a:cs typeface="Segoe UI" pitchFamily="34" charset="0"/>
            </a:endParaRPr>
          </a:p>
        </p:txBody>
      </p:sp>
      <p:sp>
        <p:nvSpPr>
          <p:cNvPr id="9"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Infrastructure </a:t>
            </a:r>
            <a:r>
              <a:rPr lang="en-US" dirty="0" err="1" smtClean="0">
                <a:latin typeface="+mj-lt"/>
              </a:rPr>
              <a:t>Investment</a:t>
            </a:r>
            <a:r>
              <a:rPr lang="en-US" dirty="0" err="1" smtClean="0">
                <a:latin typeface="+mj-lt"/>
                <a:sym typeface="Symbol" panose="05050102010706020507" pitchFamily="18" charset="2"/>
              </a:rPr>
              <a:t></a:t>
            </a:r>
            <a:r>
              <a:rPr lang="en-US" dirty="0" err="1" smtClean="0">
                <a:latin typeface="+mj-lt"/>
              </a:rPr>
              <a:t>Saving</a:t>
            </a:r>
            <a:r>
              <a:rPr lang="en-US" dirty="0" smtClean="0">
                <a:latin typeface="+mj-lt"/>
              </a:rPr>
              <a:t> Grace for Insurers?</a:t>
            </a:r>
            <a:endParaRPr lang="en-US" dirty="0">
              <a:latin typeface="+mj-lt"/>
            </a:endParaRPr>
          </a:p>
        </p:txBody>
      </p:sp>
    </p:spTree>
    <p:extLst>
      <p:ext uri="{BB962C8B-B14F-4D97-AF65-F5344CB8AC3E}">
        <p14:creationId xmlns:p14="http://schemas.microsoft.com/office/powerpoint/2010/main" val="8272516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1828800"/>
            <a:ext cx="7772400" cy="838200"/>
          </a:xfrm>
        </p:spPr>
        <p:txBody>
          <a:bodyPr/>
          <a:lstStyle/>
          <a:p>
            <a:r>
              <a:rPr lang="en-US" dirty="0" smtClean="0"/>
              <a:t>Thank you!</a:t>
            </a:r>
            <a:br>
              <a:rPr lang="en-US" dirty="0" smtClean="0"/>
            </a:br>
            <a:r>
              <a:rPr lang="en-US" dirty="0" smtClean="0"/>
              <a:t>Questions?</a:t>
            </a:r>
            <a:endParaRPr lang="en-US" dirty="0"/>
          </a:p>
        </p:txBody>
      </p:sp>
      <p:sp>
        <p:nvSpPr>
          <p:cNvPr id="3"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Infrastructure </a:t>
            </a:r>
            <a:r>
              <a:rPr lang="en-US" dirty="0" err="1" smtClean="0">
                <a:latin typeface="+mj-lt"/>
              </a:rPr>
              <a:t>Investment</a:t>
            </a:r>
            <a:r>
              <a:rPr lang="en-US" dirty="0" err="1" smtClean="0">
                <a:latin typeface="+mj-lt"/>
                <a:sym typeface="Symbol" panose="05050102010706020507" pitchFamily="18" charset="2"/>
              </a:rPr>
              <a:t></a:t>
            </a:r>
            <a:r>
              <a:rPr lang="en-US" dirty="0" err="1" smtClean="0">
                <a:latin typeface="+mj-lt"/>
              </a:rPr>
              <a:t>Saving</a:t>
            </a:r>
            <a:r>
              <a:rPr lang="en-US" dirty="0" smtClean="0">
                <a:latin typeface="+mj-lt"/>
              </a:rPr>
              <a:t> Grace for Insurers?</a:t>
            </a:r>
            <a:endParaRPr lang="en-US" dirty="0">
              <a:latin typeface="+mj-lt"/>
            </a:endParaRPr>
          </a:p>
        </p:txBody>
      </p:sp>
      <p:pic>
        <p:nvPicPr>
          <p:cNvPr id="5" name="Picture 4" descr="Bildergebnis für logo world bank"/>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5000" y="4191000"/>
            <a:ext cx="5181600" cy="1034758"/>
          </a:xfrm>
          <a:prstGeom prst="rect">
            <a:avLst/>
          </a:prstGeom>
          <a:noFill/>
          <a:ln>
            <a:noFill/>
          </a:ln>
        </p:spPr>
      </p:pic>
    </p:spTree>
    <p:extLst>
      <p:ext uri="{BB962C8B-B14F-4D97-AF65-F5344CB8AC3E}">
        <p14:creationId xmlns:p14="http://schemas.microsoft.com/office/powerpoint/2010/main" val="289303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1200"/>
              </a:spcBef>
            </a:pPr>
            <a:r>
              <a:rPr lang="en-US" sz="2400" b="1" dirty="0" smtClean="0"/>
              <a:t>Global </a:t>
            </a:r>
            <a:r>
              <a:rPr lang="en-US" sz="2400" b="1" dirty="0"/>
              <a:t>growth </a:t>
            </a:r>
            <a:r>
              <a:rPr lang="en-US" sz="2400" b="1" dirty="0" smtClean="0"/>
              <a:t>still feeble </a:t>
            </a:r>
            <a:r>
              <a:rPr lang="en-US" sz="2400" dirty="0"/>
              <a:t>and uneven as global imbalances continue to </a:t>
            </a:r>
            <a:r>
              <a:rPr lang="en-US" sz="2400" dirty="0" smtClean="0"/>
              <a:t>rise</a:t>
            </a:r>
          </a:p>
          <a:p>
            <a:pPr lvl="1">
              <a:spcBef>
                <a:spcPts val="1200"/>
              </a:spcBef>
            </a:pPr>
            <a:r>
              <a:rPr lang="en-US" sz="2400" dirty="0" smtClean="0"/>
              <a:t>Lower </a:t>
            </a:r>
            <a:r>
              <a:rPr lang="en-US" sz="2400" dirty="0"/>
              <a:t>oil prices and monetary easing in advanced economies </a:t>
            </a:r>
            <a:r>
              <a:rPr lang="en-US" sz="2400" dirty="0" smtClean="0"/>
              <a:t>supported private </a:t>
            </a:r>
            <a:r>
              <a:rPr lang="en-US" sz="2400" dirty="0"/>
              <a:t>spending, but investment </a:t>
            </a:r>
            <a:r>
              <a:rPr lang="en-US" sz="2400" dirty="0" smtClean="0"/>
              <a:t>yet </a:t>
            </a:r>
            <a:r>
              <a:rPr lang="en-US" sz="2400" dirty="0"/>
              <a:t>to </a:t>
            </a:r>
            <a:r>
              <a:rPr lang="en-US" sz="2400" dirty="0" smtClean="0"/>
              <a:t>recover</a:t>
            </a:r>
          </a:p>
          <a:p>
            <a:pPr lvl="1">
              <a:spcBef>
                <a:spcPts val="1200"/>
              </a:spcBef>
            </a:pPr>
            <a:r>
              <a:rPr lang="en-US" sz="2400" dirty="0" smtClean="0"/>
              <a:t>Emerging </a:t>
            </a:r>
            <a:r>
              <a:rPr lang="en-US" sz="2400" dirty="0"/>
              <a:t>market economies </a:t>
            </a:r>
            <a:r>
              <a:rPr lang="en-US" sz="2400" dirty="0" smtClean="0"/>
              <a:t>expected </a:t>
            </a:r>
            <a:r>
              <a:rPr lang="en-US" sz="2400" dirty="0"/>
              <a:t>to lift global </a:t>
            </a:r>
            <a:r>
              <a:rPr lang="en-US" sz="2400" dirty="0" smtClean="0"/>
              <a:t>growth</a:t>
            </a:r>
            <a:r>
              <a:rPr lang="en-US" sz="2400" dirty="0"/>
              <a:t> </a:t>
            </a:r>
            <a:r>
              <a:rPr lang="en-US" sz="2400" dirty="0" smtClean="0"/>
              <a:t>but commodity </a:t>
            </a:r>
            <a:r>
              <a:rPr lang="en-US" sz="2400" dirty="0"/>
              <a:t>exporters </a:t>
            </a:r>
            <a:r>
              <a:rPr lang="en-US" sz="2400" dirty="0" smtClean="0"/>
              <a:t>struggle </a:t>
            </a:r>
            <a:r>
              <a:rPr lang="en-US" sz="2400" dirty="0"/>
              <a:t>to adjust to low commodity prices and domestic </a:t>
            </a:r>
            <a:r>
              <a:rPr lang="en-US" sz="2400" dirty="0" smtClean="0"/>
              <a:t>headwinds</a:t>
            </a:r>
          </a:p>
          <a:p>
            <a:pPr>
              <a:spcBef>
                <a:spcPts val="1200"/>
              </a:spcBef>
            </a:pPr>
            <a:r>
              <a:rPr lang="en-US" sz="2400" b="1" dirty="0" smtClean="0"/>
              <a:t>High political and policy uncertainty</a:t>
            </a:r>
          </a:p>
          <a:p>
            <a:pPr>
              <a:spcBef>
                <a:spcPts val="1200"/>
              </a:spcBef>
            </a:pPr>
            <a:r>
              <a:rPr lang="en-US" sz="2400" b="1" dirty="0" smtClean="0"/>
              <a:t>Pressing global problems </a:t>
            </a:r>
            <a:r>
              <a:rPr lang="en-US" sz="2400" dirty="0" smtClean="0"/>
              <a:t>of climate </a:t>
            </a:r>
            <a:r>
              <a:rPr lang="en-US" sz="2400" dirty="0"/>
              <a:t>change and forced </a:t>
            </a:r>
            <a:r>
              <a:rPr lang="en-US" sz="2400" dirty="0" smtClean="0"/>
              <a:t>displacement</a:t>
            </a:r>
            <a:endParaRPr lang="en-US" sz="2400" dirty="0"/>
          </a:p>
        </p:txBody>
      </p:sp>
      <p:sp>
        <p:nvSpPr>
          <p:cNvPr id="3" name="Title 2"/>
          <p:cNvSpPr>
            <a:spLocks noGrp="1"/>
          </p:cNvSpPr>
          <p:nvPr>
            <p:ph type="title"/>
          </p:nvPr>
        </p:nvSpPr>
        <p:spPr/>
        <p:txBody>
          <a:bodyPr/>
          <a:lstStyle/>
          <a:p>
            <a:r>
              <a:rPr lang="en-US" sz="2200" dirty="0" smtClean="0"/>
              <a:t>Current macro </a:t>
            </a:r>
            <a:r>
              <a:rPr lang="en-US" sz="2200" dirty="0"/>
              <a:t>challenges require a bold and strategic </a:t>
            </a:r>
            <a:r>
              <a:rPr lang="en-US" sz="2200" dirty="0" smtClean="0"/>
              <a:t>response</a:t>
            </a:r>
            <a:r>
              <a:rPr lang="en-US" sz="2200" dirty="0">
                <a:sym typeface="Symbol" panose="05050102010706020507" pitchFamily="18" charset="2"/>
              </a:rPr>
              <a:t> </a:t>
            </a:r>
            <a:r>
              <a:rPr lang="en-US" sz="2200" dirty="0" smtClean="0">
                <a:sym typeface="Symbol" panose="05050102010706020507" pitchFamily="18" charset="2"/>
              </a:rPr>
              <a:t>that </a:t>
            </a:r>
            <a:r>
              <a:rPr lang="en-US" sz="2200" dirty="0" smtClean="0"/>
              <a:t>helps </a:t>
            </a:r>
            <a:r>
              <a:rPr lang="en-US" sz="2200" dirty="0"/>
              <a:t>improve global welfare and share </a:t>
            </a:r>
            <a:r>
              <a:rPr lang="en-US" sz="2200" dirty="0" smtClean="0"/>
              <a:t>prosperity.</a:t>
            </a:r>
            <a:endParaRPr lang="en-US" sz="2200" dirty="0"/>
          </a:p>
        </p:txBody>
      </p:sp>
      <p:sp>
        <p:nvSpPr>
          <p:cNvPr id="4" name="Slide Number Placeholder 3"/>
          <p:cNvSpPr>
            <a:spLocks noGrp="1"/>
          </p:cNvSpPr>
          <p:nvPr>
            <p:ph type="sldNum" sz="quarter" idx="12"/>
          </p:nvPr>
        </p:nvSpPr>
        <p:spPr/>
        <p:txBody>
          <a:bodyPr/>
          <a:lstStyle/>
          <a:p>
            <a:pPr>
              <a:defRPr/>
            </a:pPr>
            <a:fld id="{02564B8B-F19C-4DF3-B4CD-E63E26FDE0E5}" type="slidenum">
              <a:rPr lang="en-US" smtClean="0"/>
              <a:pPr>
                <a:defRPr/>
              </a:pPr>
              <a:t>2</a:t>
            </a:fld>
            <a:endParaRPr lang="en-US"/>
          </a:p>
        </p:txBody>
      </p:sp>
      <p:sp>
        <p:nvSpPr>
          <p:cNvPr id="5"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Infrastructure </a:t>
            </a:r>
            <a:r>
              <a:rPr lang="en-US" dirty="0" err="1" smtClean="0">
                <a:latin typeface="+mj-lt"/>
              </a:rPr>
              <a:t>Investment</a:t>
            </a:r>
            <a:r>
              <a:rPr lang="en-US" dirty="0" err="1" smtClean="0">
                <a:latin typeface="+mj-lt"/>
                <a:sym typeface="Symbol" panose="05050102010706020507" pitchFamily="18" charset="2"/>
              </a:rPr>
              <a:t></a:t>
            </a:r>
            <a:r>
              <a:rPr lang="en-US" dirty="0" err="1" smtClean="0">
                <a:latin typeface="+mj-lt"/>
              </a:rPr>
              <a:t>Saving</a:t>
            </a:r>
            <a:r>
              <a:rPr lang="en-US" dirty="0" smtClean="0">
                <a:latin typeface="+mj-lt"/>
              </a:rPr>
              <a:t> Grace for Insurers?</a:t>
            </a:r>
            <a:endParaRPr lang="en-US" dirty="0">
              <a:latin typeface="+mj-lt"/>
            </a:endParaRPr>
          </a:p>
        </p:txBody>
      </p:sp>
    </p:spTree>
    <p:extLst>
      <p:ext uri="{BB962C8B-B14F-4D97-AF65-F5344CB8AC3E}">
        <p14:creationId xmlns:p14="http://schemas.microsoft.com/office/powerpoint/2010/main" val="2788688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200" dirty="0" smtClean="0"/>
              <a:t>Euro area investors need </a:t>
            </a:r>
            <a:r>
              <a:rPr lang="en-US" sz="2200" dirty="0"/>
              <a:t>to hold </a:t>
            </a:r>
            <a:r>
              <a:rPr lang="en-US" sz="2200" dirty="0" smtClean="0"/>
              <a:t>core sovereign </a:t>
            </a:r>
            <a:r>
              <a:rPr lang="en-US" sz="2200" dirty="0"/>
              <a:t>debt </a:t>
            </a:r>
            <a:r>
              <a:rPr lang="en-US" sz="2200" dirty="0" smtClean="0"/>
              <a:t>for up to five years </a:t>
            </a:r>
            <a:r>
              <a:rPr lang="en-US" sz="2200" dirty="0"/>
              <a:t>just to break even with the prevailing policy </a:t>
            </a:r>
            <a:r>
              <a:rPr lang="en-US" sz="2200" dirty="0" smtClean="0"/>
              <a:t>rate!</a:t>
            </a:r>
            <a:endParaRPr lang="en-US" sz="2200" dirty="0"/>
          </a:p>
        </p:txBody>
      </p:sp>
      <p:sp>
        <p:nvSpPr>
          <p:cNvPr id="4" name="Slide Number Placeholder 3"/>
          <p:cNvSpPr>
            <a:spLocks noGrp="1"/>
          </p:cNvSpPr>
          <p:nvPr>
            <p:ph type="sldNum" sz="quarter" idx="12"/>
          </p:nvPr>
        </p:nvSpPr>
        <p:spPr/>
        <p:txBody>
          <a:bodyPr/>
          <a:lstStyle/>
          <a:p>
            <a:pPr>
              <a:defRPr/>
            </a:pPr>
            <a:fld id="{02564B8B-F19C-4DF3-B4CD-E63E26FDE0E5}" type="slidenum">
              <a:rPr lang="en-US" smtClean="0"/>
              <a:pPr>
                <a:defRPr/>
              </a:pPr>
              <a:t>3</a:t>
            </a:fld>
            <a:endParaRPr lang="en-US"/>
          </a:p>
        </p:txBody>
      </p:sp>
      <p:sp>
        <p:nvSpPr>
          <p:cNvPr id="5"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Infrastructure </a:t>
            </a:r>
            <a:r>
              <a:rPr lang="en-US" dirty="0" err="1" smtClean="0">
                <a:latin typeface="+mj-lt"/>
              </a:rPr>
              <a:t>Investment</a:t>
            </a:r>
            <a:r>
              <a:rPr lang="en-US" dirty="0" err="1" smtClean="0">
                <a:latin typeface="+mj-lt"/>
                <a:sym typeface="Symbol" panose="05050102010706020507" pitchFamily="18" charset="2"/>
              </a:rPr>
              <a:t></a:t>
            </a:r>
            <a:r>
              <a:rPr lang="en-US" dirty="0" err="1" smtClean="0">
                <a:latin typeface="+mj-lt"/>
              </a:rPr>
              <a:t>Saving</a:t>
            </a:r>
            <a:r>
              <a:rPr lang="en-US" dirty="0" smtClean="0">
                <a:latin typeface="+mj-lt"/>
              </a:rPr>
              <a:t> Grace for Insurers?</a:t>
            </a:r>
            <a:endParaRPr lang="en-US" dirty="0">
              <a:latin typeface="+mj-lt"/>
            </a:endParaRPr>
          </a:p>
        </p:txBody>
      </p:sp>
      <p:pic>
        <p:nvPicPr>
          <p:cNvPr id="6" name="Picture 5"/>
          <p:cNvPicPr>
            <a:picLocks noChangeAspect="1"/>
          </p:cNvPicPr>
          <p:nvPr/>
        </p:nvPicPr>
        <p:blipFill>
          <a:blip r:embed="rId2"/>
          <a:stretch>
            <a:fillRect/>
          </a:stretch>
        </p:blipFill>
        <p:spPr>
          <a:xfrm>
            <a:off x="2289630" y="990600"/>
            <a:ext cx="4564738" cy="5162739"/>
          </a:xfrm>
          <a:prstGeom prst="rect">
            <a:avLst/>
          </a:prstGeom>
        </p:spPr>
      </p:pic>
    </p:spTree>
    <p:extLst>
      <p:ext uri="{BB962C8B-B14F-4D97-AF65-F5344CB8AC3E}">
        <p14:creationId xmlns:p14="http://schemas.microsoft.com/office/powerpoint/2010/main" val="1103258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1200"/>
              </a:spcBef>
            </a:pPr>
            <a:r>
              <a:rPr lang="en-US" sz="2400" dirty="0" smtClean="0"/>
              <a:t>Low rates a reflection of </a:t>
            </a:r>
            <a:r>
              <a:rPr lang="en-US" sz="2400" b="1" dirty="0" smtClean="0"/>
              <a:t>secular stagnation</a:t>
            </a:r>
          </a:p>
          <a:p>
            <a:pPr lvl="1">
              <a:spcBef>
                <a:spcPts val="1200"/>
              </a:spcBef>
            </a:pPr>
            <a:r>
              <a:rPr lang="en-US" sz="2400" dirty="0"/>
              <a:t>I</a:t>
            </a:r>
            <a:r>
              <a:rPr lang="en-US" sz="2400" dirty="0" smtClean="0"/>
              <a:t>nsufficient aggregate demand due </a:t>
            </a:r>
            <a:r>
              <a:rPr lang="en-US" sz="2400" dirty="0"/>
              <a:t>to </a:t>
            </a:r>
            <a:r>
              <a:rPr lang="en-US" sz="2400" dirty="0" smtClean="0"/>
              <a:t>structural gaps (e.g., ageing populations, productivity)</a:t>
            </a:r>
          </a:p>
          <a:p>
            <a:pPr lvl="1">
              <a:spcBef>
                <a:spcPts val="1200"/>
              </a:spcBef>
            </a:pPr>
            <a:r>
              <a:rPr lang="en-US" sz="2400" dirty="0" smtClean="0"/>
              <a:t>Current patterns </a:t>
            </a:r>
            <a:r>
              <a:rPr lang="en-US" sz="2400" dirty="0"/>
              <a:t>of investment </a:t>
            </a:r>
            <a:r>
              <a:rPr lang="en-US" sz="2400" dirty="0" smtClean="0"/>
              <a:t>do not deliver </a:t>
            </a:r>
            <a:r>
              <a:rPr lang="en-US" sz="2400" dirty="0"/>
              <a:t>returns required to support sustainable rates of </a:t>
            </a:r>
            <a:r>
              <a:rPr lang="en-US" sz="2400" dirty="0" smtClean="0"/>
              <a:t>growth</a:t>
            </a:r>
          </a:p>
          <a:p>
            <a:pPr>
              <a:spcBef>
                <a:spcPts val="1200"/>
              </a:spcBef>
            </a:pPr>
            <a:r>
              <a:rPr lang="en-US" sz="2400" b="1" dirty="0" smtClean="0"/>
              <a:t>Private </a:t>
            </a:r>
            <a:r>
              <a:rPr lang="en-US" sz="2400" b="1" dirty="0"/>
              <a:t>cross-border investment, particularly in infrastructure, </a:t>
            </a:r>
            <a:r>
              <a:rPr lang="en-US" sz="2400" b="1" dirty="0" smtClean="0"/>
              <a:t>effective</a:t>
            </a:r>
            <a:r>
              <a:rPr lang="en-US" sz="2400" dirty="0" smtClean="0"/>
              <a:t> in reducing current imbalances</a:t>
            </a:r>
          </a:p>
          <a:p>
            <a:pPr lvl="1">
              <a:spcBef>
                <a:spcPts val="1200"/>
              </a:spcBef>
            </a:pPr>
            <a:r>
              <a:rPr lang="en-US" sz="2400" dirty="0" smtClean="0"/>
              <a:t>Directing </a:t>
            </a:r>
            <a:r>
              <a:rPr lang="en-US" sz="2400" dirty="0"/>
              <a:t>excess long-term private savings </a:t>
            </a:r>
            <a:r>
              <a:rPr lang="en-US" sz="2400" dirty="0" smtClean="0"/>
              <a:t>towards </a:t>
            </a:r>
            <a:r>
              <a:rPr lang="en-US" sz="2400" dirty="0"/>
              <a:t>emerging markets </a:t>
            </a:r>
            <a:r>
              <a:rPr lang="en-US" sz="2400" dirty="0" smtClean="0"/>
              <a:t>creates </a:t>
            </a:r>
            <a:r>
              <a:rPr lang="en-US" sz="2400" dirty="0"/>
              <a:t>long-term income streams to </a:t>
            </a:r>
            <a:r>
              <a:rPr lang="en-US" sz="2400" dirty="0" smtClean="0"/>
              <a:t>investors in advanced economies. </a:t>
            </a:r>
          </a:p>
          <a:p>
            <a:pPr>
              <a:spcBef>
                <a:spcPts val="1200"/>
              </a:spcBef>
            </a:pPr>
            <a:r>
              <a:rPr lang="en-US" sz="2400" dirty="0" smtClean="0"/>
              <a:t>Potential of </a:t>
            </a:r>
            <a:r>
              <a:rPr lang="en-US" sz="2400" dirty="0"/>
              <a:t>higher returns </a:t>
            </a:r>
            <a:r>
              <a:rPr lang="en-US" sz="2400" b="1" dirty="0"/>
              <a:t>could satisfy </a:t>
            </a:r>
            <a:r>
              <a:rPr lang="en-US" sz="2400" b="1" dirty="0" smtClean="0"/>
              <a:t>search </a:t>
            </a:r>
            <a:r>
              <a:rPr lang="en-US" sz="2400" b="1" dirty="0"/>
              <a:t>for </a:t>
            </a:r>
            <a:r>
              <a:rPr lang="en-US" sz="2400" b="1" dirty="0" smtClean="0"/>
              <a:t>yield</a:t>
            </a:r>
            <a:r>
              <a:rPr lang="en-US" sz="2400" dirty="0" smtClean="0"/>
              <a:t>.</a:t>
            </a:r>
            <a:endParaRPr lang="en-US" sz="2400" dirty="0"/>
          </a:p>
        </p:txBody>
      </p:sp>
      <p:sp>
        <p:nvSpPr>
          <p:cNvPr id="3" name="Title 2"/>
          <p:cNvSpPr>
            <a:spLocks noGrp="1"/>
          </p:cNvSpPr>
          <p:nvPr>
            <p:ph type="title"/>
          </p:nvPr>
        </p:nvSpPr>
        <p:spPr/>
        <p:txBody>
          <a:bodyPr/>
          <a:lstStyle/>
          <a:p>
            <a:r>
              <a:rPr lang="en-US" sz="2200" dirty="0"/>
              <a:t>Infrastructure investment could hold the key to resolving the current stagnation </a:t>
            </a:r>
            <a:r>
              <a:rPr lang="en-US" sz="2200" dirty="0" smtClean="0"/>
              <a:t>…</a:t>
            </a:r>
            <a:endParaRPr lang="en-US" sz="2200" dirty="0"/>
          </a:p>
        </p:txBody>
      </p:sp>
      <p:sp>
        <p:nvSpPr>
          <p:cNvPr id="4" name="Slide Number Placeholder 3"/>
          <p:cNvSpPr>
            <a:spLocks noGrp="1"/>
          </p:cNvSpPr>
          <p:nvPr>
            <p:ph type="sldNum" sz="quarter" idx="12"/>
          </p:nvPr>
        </p:nvSpPr>
        <p:spPr/>
        <p:txBody>
          <a:bodyPr/>
          <a:lstStyle/>
          <a:p>
            <a:pPr>
              <a:defRPr/>
            </a:pPr>
            <a:fld id="{02564B8B-F19C-4DF3-B4CD-E63E26FDE0E5}" type="slidenum">
              <a:rPr lang="en-US" smtClean="0"/>
              <a:pPr>
                <a:defRPr/>
              </a:pPr>
              <a:t>4</a:t>
            </a:fld>
            <a:endParaRPr lang="en-US"/>
          </a:p>
        </p:txBody>
      </p:sp>
      <p:sp>
        <p:nvSpPr>
          <p:cNvPr id="5"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Infrastructure </a:t>
            </a:r>
            <a:r>
              <a:rPr lang="en-US" dirty="0" err="1" smtClean="0">
                <a:latin typeface="+mj-lt"/>
              </a:rPr>
              <a:t>Investment</a:t>
            </a:r>
            <a:r>
              <a:rPr lang="en-US" dirty="0" err="1" smtClean="0">
                <a:latin typeface="+mj-lt"/>
                <a:sym typeface="Symbol" panose="05050102010706020507" pitchFamily="18" charset="2"/>
              </a:rPr>
              <a:t></a:t>
            </a:r>
            <a:r>
              <a:rPr lang="en-US" dirty="0" err="1" smtClean="0">
                <a:latin typeface="+mj-lt"/>
              </a:rPr>
              <a:t>Saving</a:t>
            </a:r>
            <a:r>
              <a:rPr lang="en-US" dirty="0" smtClean="0">
                <a:latin typeface="+mj-lt"/>
              </a:rPr>
              <a:t> Grace for Insurers?</a:t>
            </a:r>
            <a:endParaRPr lang="en-US" dirty="0">
              <a:latin typeface="+mj-lt"/>
            </a:endParaRPr>
          </a:p>
        </p:txBody>
      </p:sp>
    </p:spTree>
    <p:extLst>
      <p:ext uri="{BB962C8B-B14F-4D97-AF65-F5344CB8AC3E}">
        <p14:creationId xmlns:p14="http://schemas.microsoft.com/office/powerpoint/2010/main" val="1741133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1200"/>
              </a:spcBef>
            </a:pPr>
            <a:r>
              <a:rPr lang="en-US" sz="2400" b="1" dirty="0"/>
              <a:t>U</a:t>
            </a:r>
            <a:r>
              <a:rPr lang="en-US" sz="2400" b="1" dirty="0" smtClean="0"/>
              <a:t>rgent </a:t>
            </a:r>
            <a:r>
              <a:rPr lang="en-US" sz="2400" b="1" dirty="0"/>
              <a:t>dilemma in the grip of a low-rate </a:t>
            </a:r>
            <a:r>
              <a:rPr lang="en-US" sz="2400" b="1" dirty="0" smtClean="0"/>
              <a:t>environment</a:t>
            </a:r>
            <a:r>
              <a:rPr lang="en-US" sz="2400" dirty="0" smtClean="0"/>
              <a:t>:</a:t>
            </a:r>
          </a:p>
          <a:p>
            <a:pPr lvl="1">
              <a:spcBef>
                <a:spcPts val="1200"/>
              </a:spcBef>
            </a:pPr>
            <a:r>
              <a:rPr lang="en-US" sz="2400" dirty="0" smtClean="0"/>
              <a:t>Extend </a:t>
            </a:r>
            <a:r>
              <a:rPr lang="en-US" sz="2400" dirty="0"/>
              <a:t>the maturity of </a:t>
            </a:r>
            <a:r>
              <a:rPr lang="en-US" sz="2400" dirty="0" smtClean="0"/>
              <a:t>assets</a:t>
            </a:r>
          </a:p>
          <a:p>
            <a:pPr lvl="1">
              <a:spcBef>
                <a:spcPts val="1200"/>
              </a:spcBef>
            </a:pPr>
            <a:r>
              <a:rPr lang="en-US" sz="2400" dirty="0"/>
              <a:t>I</a:t>
            </a:r>
            <a:r>
              <a:rPr lang="en-US" sz="2400" dirty="0" smtClean="0"/>
              <a:t>nvest </a:t>
            </a:r>
            <a:r>
              <a:rPr lang="en-US" sz="2400" dirty="0"/>
              <a:t>in riskier assets that yield higher returns if low (and declining) interest rates increase the value of </a:t>
            </a:r>
            <a:r>
              <a:rPr lang="en-US" sz="2400" dirty="0" smtClean="0"/>
              <a:t>liabilities, or</a:t>
            </a:r>
          </a:p>
          <a:p>
            <a:pPr lvl="1">
              <a:spcBef>
                <a:spcPts val="1200"/>
              </a:spcBef>
            </a:pPr>
            <a:r>
              <a:rPr lang="en-US" sz="2400" dirty="0"/>
              <a:t>D</a:t>
            </a:r>
            <a:r>
              <a:rPr lang="en-US" sz="2400" dirty="0" smtClean="0"/>
              <a:t>o </a:t>
            </a:r>
            <a:r>
              <a:rPr lang="en-US" sz="2400" dirty="0"/>
              <a:t>nothing and accept the rising effective </a:t>
            </a:r>
            <a:r>
              <a:rPr lang="en-US" sz="2400" dirty="0" smtClean="0"/>
              <a:t>leverage</a:t>
            </a:r>
          </a:p>
          <a:p>
            <a:pPr>
              <a:spcBef>
                <a:spcPts val="1200"/>
              </a:spcBef>
            </a:pPr>
            <a:r>
              <a:rPr lang="en-US" sz="2400" dirty="0" smtClean="0"/>
              <a:t>Infrastructure </a:t>
            </a:r>
            <a:r>
              <a:rPr lang="en-US" sz="2400" dirty="0"/>
              <a:t>investment in emerging markets </a:t>
            </a:r>
            <a:r>
              <a:rPr lang="en-US" sz="2400" dirty="0" smtClean="0"/>
              <a:t>can mitigate risk </a:t>
            </a:r>
            <a:r>
              <a:rPr lang="en-US" sz="2400" dirty="0"/>
              <a:t>of low interest </a:t>
            </a:r>
            <a:r>
              <a:rPr lang="en-US" sz="2400" dirty="0" smtClean="0"/>
              <a:t>rates. </a:t>
            </a:r>
          </a:p>
          <a:p>
            <a:pPr lvl="1">
              <a:spcBef>
                <a:spcPts val="1200"/>
              </a:spcBef>
            </a:pPr>
            <a:r>
              <a:rPr lang="en-US" sz="2400" dirty="0" smtClean="0"/>
              <a:t>Natural </a:t>
            </a:r>
            <a:r>
              <a:rPr lang="en-US" sz="2400" dirty="0"/>
              <a:t>interest in infrastructure as </a:t>
            </a:r>
            <a:r>
              <a:rPr lang="en-US" sz="2400" b="1" dirty="0"/>
              <a:t>long-term asset yielding predictable cash flows</a:t>
            </a:r>
            <a:r>
              <a:rPr lang="en-US" sz="2400" dirty="0"/>
              <a:t>, with low correlation to other assets</a:t>
            </a:r>
            <a:r>
              <a:rPr lang="en-US" sz="2400" dirty="0" smtClean="0"/>
              <a:t>.</a:t>
            </a:r>
          </a:p>
          <a:p>
            <a:pPr lvl="1">
              <a:spcBef>
                <a:spcPts val="1200"/>
              </a:spcBef>
            </a:pPr>
            <a:r>
              <a:rPr lang="en-US" sz="2400" dirty="0" smtClean="0"/>
              <a:t>“</a:t>
            </a:r>
            <a:r>
              <a:rPr lang="en-US" sz="2400" b="1" dirty="0"/>
              <a:t>I</a:t>
            </a:r>
            <a:r>
              <a:rPr lang="en-US" sz="2400" b="1" dirty="0" smtClean="0"/>
              <a:t>lliquidity </a:t>
            </a:r>
            <a:r>
              <a:rPr lang="en-US" sz="2400" b="1" dirty="0"/>
              <a:t>premium</a:t>
            </a:r>
            <a:r>
              <a:rPr lang="en-US" sz="2400" dirty="0"/>
              <a:t>” </a:t>
            </a:r>
            <a:r>
              <a:rPr lang="en-US" sz="2400" dirty="0" smtClean="0"/>
              <a:t>increases discount rate of best estimate liabilities.</a:t>
            </a:r>
            <a:endParaRPr lang="en-US" sz="2400" dirty="0"/>
          </a:p>
        </p:txBody>
      </p:sp>
      <p:sp>
        <p:nvSpPr>
          <p:cNvPr id="3" name="Title 2"/>
          <p:cNvSpPr>
            <a:spLocks noGrp="1"/>
          </p:cNvSpPr>
          <p:nvPr>
            <p:ph type="title"/>
          </p:nvPr>
        </p:nvSpPr>
        <p:spPr/>
        <p:txBody>
          <a:bodyPr/>
          <a:lstStyle/>
          <a:p>
            <a:r>
              <a:rPr lang="en-US" sz="2200" dirty="0"/>
              <a:t>For life </a:t>
            </a:r>
            <a:r>
              <a:rPr lang="en-US" sz="2200" dirty="0" smtClean="0"/>
              <a:t>insurers, current </a:t>
            </a:r>
            <a:r>
              <a:rPr lang="en-US" sz="2200" dirty="0"/>
              <a:t>macro conditions have become a key challenge, affecting both strategic and business model decisions.</a:t>
            </a:r>
          </a:p>
        </p:txBody>
      </p:sp>
      <p:sp>
        <p:nvSpPr>
          <p:cNvPr id="4" name="Slide Number Placeholder 3"/>
          <p:cNvSpPr>
            <a:spLocks noGrp="1"/>
          </p:cNvSpPr>
          <p:nvPr>
            <p:ph type="sldNum" sz="quarter" idx="12"/>
          </p:nvPr>
        </p:nvSpPr>
        <p:spPr/>
        <p:txBody>
          <a:bodyPr/>
          <a:lstStyle/>
          <a:p>
            <a:pPr>
              <a:defRPr/>
            </a:pPr>
            <a:fld id="{02564B8B-F19C-4DF3-B4CD-E63E26FDE0E5}" type="slidenum">
              <a:rPr lang="en-US" smtClean="0"/>
              <a:pPr>
                <a:defRPr/>
              </a:pPr>
              <a:t>5</a:t>
            </a:fld>
            <a:endParaRPr lang="en-US"/>
          </a:p>
        </p:txBody>
      </p:sp>
      <p:sp>
        <p:nvSpPr>
          <p:cNvPr id="5"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Infrastructure </a:t>
            </a:r>
            <a:r>
              <a:rPr lang="en-US" dirty="0" err="1" smtClean="0">
                <a:latin typeface="+mj-lt"/>
              </a:rPr>
              <a:t>Investment</a:t>
            </a:r>
            <a:r>
              <a:rPr lang="en-US" dirty="0" err="1" smtClean="0">
                <a:latin typeface="+mj-lt"/>
                <a:sym typeface="Symbol" panose="05050102010706020507" pitchFamily="18" charset="2"/>
              </a:rPr>
              <a:t></a:t>
            </a:r>
            <a:r>
              <a:rPr lang="en-US" dirty="0" err="1" smtClean="0">
                <a:latin typeface="+mj-lt"/>
              </a:rPr>
              <a:t>Saving</a:t>
            </a:r>
            <a:r>
              <a:rPr lang="en-US" dirty="0" smtClean="0">
                <a:latin typeface="+mj-lt"/>
              </a:rPr>
              <a:t> Grace for Insurers?</a:t>
            </a:r>
            <a:endParaRPr lang="en-US" dirty="0">
              <a:latin typeface="+mj-lt"/>
            </a:endParaRPr>
          </a:p>
        </p:txBody>
      </p:sp>
    </p:spTree>
    <p:extLst>
      <p:ext uri="{BB962C8B-B14F-4D97-AF65-F5344CB8AC3E}">
        <p14:creationId xmlns:p14="http://schemas.microsoft.com/office/powerpoint/2010/main" val="154944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1200"/>
              </a:spcBef>
            </a:pPr>
            <a:r>
              <a:rPr lang="en-US" sz="2400" dirty="0" smtClean="0"/>
              <a:t>(Re)insurers in </a:t>
            </a:r>
            <a:r>
              <a:rPr lang="en-US" sz="2400" dirty="0"/>
              <a:t>OECD countries </a:t>
            </a:r>
            <a:r>
              <a:rPr lang="en-US" sz="2400" dirty="0" smtClean="0"/>
              <a:t>have about </a:t>
            </a:r>
            <a:r>
              <a:rPr lang="en-US" sz="2400" dirty="0"/>
              <a:t>$23 trillion of assets </a:t>
            </a:r>
            <a:r>
              <a:rPr lang="en-US" sz="2400" dirty="0" smtClean="0"/>
              <a:t>(~25% of </a:t>
            </a:r>
            <a:r>
              <a:rPr lang="en-US" sz="2400" dirty="0"/>
              <a:t>global </a:t>
            </a:r>
            <a:r>
              <a:rPr lang="en-US" sz="2400" dirty="0" smtClean="0"/>
              <a:t>GDP) but allocate </a:t>
            </a:r>
            <a:r>
              <a:rPr lang="en-US" sz="2400" dirty="0"/>
              <a:t>only about 2.5 percent </a:t>
            </a:r>
            <a:r>
              <a:rPr lang="en-US" sz="2400" dirty="0" smtClean="0"/>
              <a:t>to </a:t>
            </a:r>
            <a:r>
              <a:rPr lang="en-US" sz="2400" dirty="0"/>
              <a:t>infrastructure </a:t>
            </a:r>
            <a:r>
              <a:rPr lang="en-US" sz="2400" dirty="0" smtClean="0"/>
              <a:t>investment. </a:t>
            </a:r>
          </a:p>
          <a:p>
            <a:pPr>
              <a:spcBef>
                <a:spcPts val="1200"/>
              </a:spcBef>
            </a:pPr>
            <a:r>
              <a:rPr lang="en-US" sz="2400" b="1" dirty="0" smtClean="0"/>
              <a:t>Potentially </a:t>
            </a:r>
            <a:r>
              <a:rPr lang="en-US" sz="2400" b="1" dirty="0"/>
              <a:t>greater role insurance companies </a:t>
            </a:r>
            <a:r>
              <a:rPr lang="en-US" sz="2400" dirty="0"/>
              <a:t>as investors in </a:t>
            </a:r>
            <a:r>
              <a:rPr lang="en-US" sz="2400" dirty="0" smtClean="0"/>
              <a:t>infrastructure:</a:t>
            </a:r>
          </a:p>
          <a:p>
            <a:pPr lvl="1">
              <a:spcBef>
                <a:spcPts val="1200"/>
              </a:spcBef>
            </a:pPr>
            <a:r>
              <a:rPr lang="en-US" sz="2400" dirty="0" smtClean="0"/>
              <a:t>Lower appetite </a:t>
            </a:r>
            <a:r>
              <a:rPr lang="en-US" sz="2400" dirty="0"/>
              <a:t>of banks as traditional lenders </a:t>
            </a:r>
            <a:r>
              <a:rPr lang="en-US" sz="2400" dirty="0" smtClean="0"/>
              <a:t>due to Basel III</a:t>
            </a:r>
          </a:p>
          <a:p>
            <a:pPr lvl="1">
              <a:spcBef>
                <a:spcPts val="1200"/>
              </a:spcBef>
            </a:pPr>
            <a:r>
              <a:rPr lang="en-US" sz="2400" dirty="0" smtClean="0"/>
              <a:t>Limited fiscal space has led </a:t>
            </a:r>
            <a:r>
              <a:rPr lang="en-US" sz="2400" dirty="0"/>
              <a:t>to lower government spending on capital </a:t>
            </a:r>
            <a:r>
              <a:rPr lang="en-US" sz="2400" dirty="0" smtClean="0"/>
              <a:t>investment</a:t>
            </a:r>
            <a:endParaRPr lang="en-US" sz="2400" dirty="0"/>
          </a:p>
        </p:txBody>
      </p:sp>
      <p:sp>
        <p:nvSpPr>
          <p:cNvPr id="3" name="Title 2"/>
          <p:cNvSpPr>
            <a:spLocks noGrp="1"/>
          </p:cNvSpPr>
          <p:nvPr>
            <p:ph type="title"/>
          </p:nvPr>
        </p:nvSpPr>
        <p:spPr/>
        <p:txBody>
          <a:bodyPr/>
          <a:lstStyle/>
          <a:p>
            <a:r>
              <a:rPr lang="en-US" sz="2200" dirty="0"/>
              <a:t>Surprisingly, direct financing of infrastructure projects is not a major constituent of insurers’ investment portfolios. </a:t>
            </a:r>
          </a:p>
        </p:txBody>
      </p:sp>
      <p:sp>
        <p:nvSpPr>
          <p:cNvPr id="4" name="Slide Number Placeholder 3"/>
          <p:cNvSpPr>
            <a:spLocks noGrp="1"/>
          </p:cNvSpPr>
          <p:nvPr>
            <p:ph type="sldNum" sz="quarter" idx="12"/>
          </p:nvPr>
        </p:nvSpPr>
        <p:spPr/>
        <p:txBody>
          <a:bodyPr/>
          <a:lstStyle/>
          <a:p>
            <a:pPr>
              <a:defRPr/>
            </a:pPr>
            <a:fld id="{02564B8B-F19C-4DF3-B4CD-E63E26FDE0E5}" type="slidenum">
              <a:rPr lang="en-US" smtClean="0"/>
              <a:pPr>
                <a:defRPr/>
              </a:pPr>
              <a:t>6</a:t>
            </a:fld>
            <a:endParaRPr lang="en-US"/>
          </a:p>
        </p:txBody>
      </p:sp>
      <p:sp>
        <p:nvSpPr>
          <p:cNvPr id="5"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Infrastructure </a:t>
            </a:r>
            <a:r>
              <a:rPr lang="en-US" dirty="0" err="1" smtClean="0">
                <a:latin typeface="+mj-lt"/>
              </a:rPr>
              <a:t>Investment</a:t>
            </a:r>
            <a:r>
              <a:rPr lang="en-US" dirty="0" err="1" smtClean="0">
                <a:latin typeface="+mj-lt"/>
                <a:sym typeface="Symbol" panose="05050102010706020507" pitchFamily="18" charset="2"/>
              </a:rPr>
              <a:t></a:t>
            </a:r>
            <a:r>
              <a:rPr lang="en-US" dirty="0" err="1" smtClean="0">
                <a:latin typeface="+mj-lt"/>
              </a:rPr>
              <a:t>Saving</a:t>
            </a:r>
            <a:r>
              <a:rPr lang="en-US" dirty="0" smtClean="0">
                <a:latin typeface="+mj-lt"/>
              </a:rPr>
              <a:t> Grace for Insurers?</a:t>
            </a:r>
            <a:endParaRPr lang="en-US" dirty="0">
              <a:latin typeface="+mj-lt"/>
            </a:endParaRPr>
          </a:p>
        </p:txBody>
      </p:sp>
    </p:spTree>
    <p:extLst>
      <p:ext uri="{BB962C8B-B14F-4D97-AF65-F5344CB8AC3E}">
        <p14:creationId xmlns:p14="http://schemas.microsoft.com/office/powerpoint/2010/main" val="2596886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1200"/>
              </a:spcBef>
            </a:pPr>
            <a:r>
              <a:rPr lang="en-US" sz="2400" dirty="0" smtClean="0"/>
              <a:t>Infrastructure </a:t>
            </a:r>
            <a:r>
              <a:rPr lang="en-US" sz="2400" dirty="0"/>
              <a:t>investments can be </a:t>
            </a:r>
            <a:r>
              <a:rPr lang="en-US" sz="2400" b="1" dirty="0"/>
              <a:t>highly complex to </a:t>
            </a:r>
            <a:r>
              <a:rPr lang="en-US" sz="2400" b="1" dirty="0" smtClean="0"/>
              <a:t>manage</a:t>
            </a:r>
            <a:endParaRPr lang="en-US" sz="2400" b="1" dirty="0"/>
          </a:p>
          <a:p>
            <a:pPr lvl="1">
              <a:spcBef>
                <a:spcPts val="1200"/>
              </a:spcBef>
            </a:pPr>
            <a:r>
              <a:rPr lang="en-US" sz="2400" dirty="0" smtClean="0"/>
              <a:t>Limited supply of </a:t>
            </a:r>
            <a:r>
              <a:rPr lang="en-US" sz="2400" dirty="0"/>
              <a:t>cash-generating secondary phase </a:t>
            </a:r>
            <a:r>
              <a:rPr lang="en-US" sz="2400" dirty="0" smtClean="0"/>
              <a:t>projects has </a:t>
            </a:r>
            <a:r>
              <a:rPr lang="en-US" sz="2400" dirty="0"/>
              <a:t>led insurers to explore more complex and risky primary phase and/or equity-based infrastructure </a:t>
            </a:r>
            <a:r>
              <a:rPr lang="en-US" sz="2400" dirty="0" smtClean="0"/>
              <a:t>investments.</a:t>
            </a:r>
          </a:p>
          <a:p>
            <a:pPr>
              <a:spcBef>
                <a:spcPts val="1200"/>
              </a:spcBef>
            </a:pPr>
            <a:r>
              <a:rPr lang="en-US" sz="2400" b="1" dirty="0" smtClean="0"/>
              <a:t>Information constraints</a:t>
            </a:r>
          </a:p>
          <a:p>
            <a:pPr>
              <a:spcBef>
                <a:spcPts val="1200"/>
              </a:spcBef>
            </a:pPr>
            <a:r>
              <a:rPr lang="en-US" sz="2400" b="1" dirty="0" smtClean="0"/>
              <a:t>Regulatory barriers </a:t>
            </a:r>
            <a:r>
              <a:rPr lang="en-US" sz="2400" u="sng" dirty="0" smtClean="0"/>
              <a:t>not</a:t>
            </a:r>
            <a:r>
              <a:rPr lang="en-US" sz="2400" dirty="0" smtClean="0"/>
              <a:t> the primary reason for low </a:t>
            </a:r>
            <a:r>
              <a:rPr lang="en-US" sz="2400" dirty="0"/>
              <a:t>infrastructure </a:t>
            </a:r>
            <a:r>
              <a:rPr lang="en-US" sz="2400" dirty="0" smtClean="0"/>
              <a:t>investment but </a:t>
            </a:r>
            <a:r>
              <a:rPr lang="en-US" sz="2400" u="sng" dirty="0" smtClean="0"/>
              <a:t>regulation is evolving</a:t>
            </a:r>
            <a:r>
              <a:rPr lang="en-US" sz="2400" dirty="0" smtClean="0"/>
              <a:t> and varies globally</a:t>
            </a:r>
          </a:p>
          <a:p>
            <a:pPr lvl="1">
              <a:spcBef>
                <a:spcPts val="1200"/>
              </a:spcBef>
            </a:pPr>
            <a:r>
              <a:rPr lang="en-US" sz="2400" dirty="0" smtClean="0"/>
              <a:t>Prudential treatment </a:t>
            </a:r>
            <a:r>
              <a:rPr lang="en-US" sz="2400" u="sng" dirty="0"/>
              <a:t>should</a:t>
            </a:r>
            <a:r>
              <a:rPr lang="en-US" sz="2400" dirty="0"/>
              <a:t> recognize </a:t>
            </a:r>
            <a:r>
              <a:rPr lang="en-US" sz="2400" dirty="0" smtClean="0"/>
              <a:t>that most </a:t>
            </a:r>
            <a:r>
              <a:rPr lang="en-US" sz="2400" dirty="0"/>
              <a:t>infrastructure investment seems less risky than traditional asset classes, including in emerging markets. </a:t>
            </a:r>
          </a:p>
        </p:txBody>
      </p:sp>
      <p:sp>
        <p:nvSpPr>
          <p:cNvPr id="3" name="Title 2"/>
          <p:cNvSpPr>
            <a:spLocks noGrp="1"/>
          </p:cNvSpPr>
          <p:nvPr>
            <p:ph type="title"/>
          </p:nvPr>
        </p:nvSpPr>
        <p:spPr/>
        <p:txBody>
          <a:bodyPr/>
          <a:lstStyle/>
          <a:p>
            <a:r>
              <a:rPr lang="en-US" sz="2200" dirty="0"/>
              <a:t>However, there are a number </a:t>
            </a:r>
            <a:r>
              <a:rPr lang="en-US" sz="2200" dirty="0" smtClean="0"/>
              <a:t>of challenges in funding </a:t>
            </a:r>
            <a:r>
              <a:rPr lang="en-US" sz="2200" dirty="0"/>
              <a:t>infrastructure projects. </a:t>
            </a:r>
          </a:p>
        </p:txBody>
      </p:sp>
      <p:sp>
        <p:nvSpPr>
          <p:cNvPr id="4" name="Slide Number Placeholder 3"/>
          <p:cNvSpPr>
            <a:spLocks noGrp="1"/>
          </p:cNvSpPr>
          <p:nvPr>
            <p:ph type="sldNum" sz="quarter" idx="12"/>
          </p:nvPr>
        </p:nvSpPr>
        <p:spPr/>
        <p:txBody>
          <a:bodyPr/>
          <a:lstStyle/>
          <a:p>
            <a:pPr>
              <a:defRPr/>
            </a:pPr>
            <a:fld id="{02564B8B-F19C-4DF3-B4CD-E63E26FDE0E5}" type="slidenum">
              <a:rPr lang="en-US" smtClean="0"/>
              <a:pPr>
                <a:defRPr/>
              </a:pPr>
              <a:t>7</a:t>
            </a:fld>
            <a:endParaRPr lang="en-US"/>
          </a:p>
        </p:txBody>
      </p:sp>
      <p:sp>
        <p:nvSpPr>
          <p:cNvPr id="5"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Infrastructure </a:t>
            </a:r>
            <a:r>
              <a:rPr lang="en-US" dirty="0" err="1" smtClean="0">
                <a:latin typeface="+mj-lt"/>
              </a:rPr>
              <a:t>Investment</a:t>
            </a:r>
            <a:r>
              <a:rPr lang="en-US" dirty="0" err="1" smtClean="0">
                <a:latin typeface="+mj-lt"/>
                <a:sym typeface="Symbol" panose="05050102010706020507" pitchFamily="18" charset="2"/>
              </a:rPr>
              <a:t></a:t>
            </a:r>
            <a:r>
              <a:rPr lang="en-US" dirty="0" err="1" smtClean="0">
                <a:latin typeface="+mj-lt"/>
              </a:rPr>
              <a:t>Saving</a:t>
            </a:r>
            <a:r>
              <a:rPr lang="en-US" dirty="0" smtClean="0">
                <a:latin typeface="+mj-lt"/>
              </a:rPr>
              <a:t> Grace for Insurers?</a:t>
            </a:r>
            <a:endParaRPr lang="en-US" dirty="0">
              <a:latin typeface="+mj-lt"/>
            </a:endParaRPr>
          </a:p>
        </p:txBody>
      </p:sp>
    </p:spTree>
    <p:extLst>
      <p:ext uri="{BB962C8B-B14F-4D97-AF65-F5344CB8AC3E}">
        <p14:creationId xmlns:p14="http://schemas.microsoft.com/office/powerpoint/2010/main" val="1475255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200" dirty="0" smtClean="0"/>
              <a:t>Current capital </a:t>
            </a:r>
            <a:r>
              <a:rPr lang="en-US" sz="2200" dirty="0"/>
              <a:t>charges </a:t>
            </a:r>
            <a:r>
              <a:rPr lang="en-US" sz="2200" dirty="0" smtClean="0"/>
              <a:t>under Solvency II illustrate </a:t>
            </a:r>
            <a:r>
              <a:rPr lang="en-US" sz="2200" dirty="0"/>
              <a:t>that, at current market prices, insurers would have </a:t>
            </a:r>
            <a:r>
              <a:rPr lang="en-US" sz="2200" dirty="0" smtClean="0"/>
              <a:t>regulatory </a:t>
            </a:r>
            <a:r>
              <a:rPr lang="en-US" sz="2200" dirty="0"/>
              <a:t>incentive to invest in infrastructure.</a:t>
            </a:r>
          </a:p>
        </p:txBody>
      </p:sp>
      <p:sp>
        <p:nvSpPr>
          <p:cNvPr id="4" name="Slide Number Placeholder 3"/>
          <p:cNvSpPr>
            <a:spLocks noGrp="1"/>
          </p:cNvSpPr>
          <p:nvPr>
            <p:ph type="sldNum" sz="quarter" idx="12"/>
          </p:nvPr>
        </p:nvSpPr>
        <p:spPr/>
        <p:txBody>
          <a:bodyPr/>
          <a:lstStyle/>
          <a:p>
            <a:pPr>
              <a:defRPr/>
            </a:pPr>
            <a:fld id="{02564B8B-F19C-4DF3-B4CD-E63E26FDE0E5}" type="slidenum">
              <a:rPr lang="en-US" smtClean="0"/>
              <a:pPr>
                <a:defRPr/>
              </a:pPr>
              <a:t>8</a:t>
            </a:fld>
            <a:endParaRPr lang="en-US"/>
          </a:p>
        </p:txBody>
      </p:sp>
      <p:sp>
        <p:nvSpPr>
          <p:cNvPr id="5"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Infrastructure </a:t>
            </a:r>
            <a:r>
              <a:rPr lang="en-US" dirty="0" err="1" smtClean="0">
                <a:latin typeface="+mj-lt"/>
              </a:rPr>
              <a:t>Investment</a:t>
            </a:r>
            <a:r>
              <a:rPr lang="en-US" dirty="0" err="1" smtClean="0">
                <a:latin typeface="+mj-lt"/>
                <a:sym typeface="Symbol" panose="05050102010706020507" pitchFamily="18" charset="2"/>
              </a:rPr>
              <a:t></a:t>
            </a:r>
            <a:r>
              <a:rPr lang="en-US" dirty="0" err="1" smtClean="0">
                <a:latin typeface="+mj-lt"/>
              </a:rPr>
              <a:t>Saving</a:t>
            </a:r>
            <a:r>
              <a:rPr lang="en-US" dirty="0" smtClean="0">
                <a:latin typeface="+mj-lt"/>
              </a:rPr>
              <a:t> Grace for Insurers?</a:t>
            </a:r>
            <a:endParaRPr lang="en-US" dirty="0">
              <a:latin typeface="+mj-lt"/>
            </a:endParaRPr>
          </a:p>
        </p:txBody>
      </p:sp>
      <p:pic>
        <p:nvPicPr>
          <p:cNvPr id="2" name="Picture 1"/>
          <p:cNvPicPr>
            <a:picLocks noChangeAspect="1"/>
          </p:cNvPicPr>
          <p:nvPr/>
        </p:nvPicPr>
        <p:blipFill>
          <a:blip r:embed="rId2"/>
          <a:stretch>
            <a:fillRect/>
          </a:stretch>
        </p:blipFill>
        <p:spPr>
          <a:xfrm>
            <a:off x="826267" y="914400"/>
            <a:ext cx="7491464" cy="5427119"/>
          </a:xfrm>
          <a:prstGeom prst="rect">
            <a:avLst/>
          </a:prstGeom>
        </p:spPr>
      </p:pic>
      <p:sp>
        <p:nvSpPr>
          <p:cNvPr id="6" name="Right Arrow 5"/>
          <p:cNvSpPr/>
          <p:nvPr/>
        </p:nvSpPr>
        <p:spPr>
          <a:xfrm>
            <a:off x="2819400" y="3733800"/>
            <a:ext cx="685800" cy="228600"/>
          </a:xfrm>
          <a:prstGeom prst="rightArrow">
            <a:avLst/>
          </a:prstGeom>
          <a:solidFill>
            <a:schemeClr val="accent2">
              <a:lumMod val="40000"/>
              <a:lumOff val="60000"/>
              <a:alpha val="50000"/>
            </a:schemeClr>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3558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1200"/>
              </a:spcBef>
            </a:pPr>
            <a:r>
              <a:rPr lang="en-US" sz="2400" dirty="0" smtClean="0"/>
              <a:t>The World Bank tries to lower the </a:t>
            </a:r>
            <a:r>
              <a:rPr lang="en-US" sz="2400" dirty="0"/>
              <a:t>gap between </a:t>
            </a:r>
            <a:r>
              <a:rPr lang="en-US" sz="2400" dirty="0" smtClean="0"/>
              <a:t>investor risk </a:t>
            </a:r>
            <a:r>
              <a:rPr lang="en-US" sz="2400" dirty="0"/>
              <a:t>appetite </a:t>
            </a:r>
            <a:r>
              <a:rPr lang="en-US" sz="2400" dirty="0" smtClean="0"/>
              <a:t>and riskiness </a:t>
            </a:r>
            <a:r>
              <a:rPr lang="en-US" sz="2400" dirty="0"/>
              <a:t>of infrastructure </a:t>
            </a:r>
            <a:r>
              <a:rPr lang="en-US" sz="2400" dirty="0" smtClean="0"/>
              <a:t>investment in EMs:</a:t>
            </a:r>
            <a:endParaRPr lang="en-US" sz="2400" dirty="0"/>
          </a:p>
          <a:p>
            <a:pPr lvl="1">
              <a:spcBef>
                <a:spcPts val="1200"/>
              </a:spcBef>
            </a:pPr>
            <a:r>
              <a:rPr lang="en-US" sz="2400" dirty="0" smtClean="0"/>
              <a:t>Help governments </a:t>
            </a:r>
            <a:r>
              <a:rPr lang="en-US" sz="2400" dirty="0"/>
              <a:t>develop a </a:t>
            </a:r>
            <a:r>
              <a:rPr lang="en-US" sz="2400" b="1" dirty="0"/>
              <a:t>favorable legal environment </a:t>
            </a:r>
            <a:r>
              <a:rPr lang="en-US" sz="2400" dirty="0"/>
              <a:t>and prepare projects, thus, lowering existing informational </a:t>
            </a:r>
            <a:r>
              <a:rPr lang="en-US" sz="2400" dirty="0" smtClean="0"/>
              <a:t>hurdles.</a:t>
            </a:r>
            <a:endParaRPr lang="en-US" sz="2400" dirty="0"/>
          </a:p>
          <a:p>
            <a:pPr lvl="1">
              <a:spcBef>
                <a:spcPts val="1200"/>
              </a:spcBef>
            </a:pPr>
            <a:r>
              <a:rPr lang="en-US" sz="2400" dirty="0" smtClean="0"/>
              <a:t>Make the range </a:t>
            </a:r>
            <a:r>
              <a:rPr lang="en-US" sz="2400" dirty="0"/>
              <a:t>of </a:t>
            </a:r>
            <a:r>
              <a:rPr lang="en-US" sz="2400" b="1" dirty="0"/>
              <a:t>World Bank </a:t>
            </a:r>
            <a:r>
              <a:rPr lang="en-US" sz="2400" b="1" dirty="0" smtClean="0"/>
              <a:t>guarantees</a:t>
            </a:r>
            <a:r>
              <a:rPr lang="en-US" sz="2400" dirty="0" smtClean="0"/>
              <a:t>, </a:t>
            </a:r>
            <a:r>
              <a:rPr lang="en-US" sz="2400" dirty="0"/>
              <a:t>both at project and portfolio level, more understood and </a:t>
            </a:r>
            <a:r>
              <a:rPr lang="en-US" sz="2400" dirty="0" smtClean="0"/>
              <a:t>understandable; also </a:t>
            </a:r>
            <a:r>
              <a:rPr lang="en-US" sz="2400" u="sng" dirty="0" smtClean="0"/>
              <a:t>political risk insurance</a:t>
            </a:r>
            <a:r>
              <a:rPr lang="en-US" sz="2400" dirty="0" smtClean="0"/>
              <a:t> (via MIGA).</a:t>
            </a:r>
            <a:endParaRPr lang="en-US" sz="2400" dirty="0"/>
          </a:p>
          <a:p>
            <a:pPr lvl="1">
              <a:spcBef>
                <a:spcPts val="1200"/>
              </a:spcBef>
            </a:pPr>
            <a:r>
              <a:rPr lang="en-US" sz="2400" dirty="0" smtClean="0"/>
              <a:t>Help create </a:t>
            </a:r>
            <a:r>
              <a:rPr lang="en-US" sz="2400" dirty="0"/>
              <a:t>tools, such as infrastructure fixed income indexes, to </a:t>
            </a:r>
            <a:r>
              <a:rPr lang="en-US" sz="2400" b="1" dirty="0"/>
              <a:t>position infrastructure investments in the risk/reward space</a:t>
            </a:r>
            <a:r>
              <a:rPr lang="en-US" sz="2400" dirty="0"/>
              <a:t>, as well as </a:t>
            </a:r>
            <a:r>
              <a:rPr lang="en-US" sz="2400" dirty="0" smtClean="0"/>
              <a:t>support local capital market development.</a:t>
            </a:r>
          </a:p>
          <a:p>
            <a:pPr>
              <a:spcBef>
                <a:spcPts val="1200"/>
              </a:spcBef>
            </a:pPr>
            <a:endParaRPr lang="en-US" sz="2400" dirty="0"/>
          </a:p>
        </p:txBody>
      </p:sp>
      <p:sp>
        <p:nvSpPr>
          <p:cNvPr id="3" name="Title 2"/>
          <p:cNvSpPr>
            <a:spLocks noGrp="1"/>
          </p:cNvSpPr>
          <p:nvPr>
            <p:ph type="title"/>
          </p:nvPr>
        </p:nvSpPr>
        <p:spPr/>
        <p:txBody>
          <a:bodyPr/>
          <a:lstStyle/>
          <a:p>
            <a:r>
              <a:rPr lang="en-US" sz="2200" dirty="0"/>
              <a:t>Defining the role of the World Bank </a:t>
            </a:r>
            <a:r>
              <a:rPr lang="en-US" sz="2200" dirty="0" smtClean="0"/>
              <a:t>…</a:t>
            </a:r>
            <a:endParaRPr lang="en-US" sz="2200" dirty="0"/>
          </a:p>
        </p:txBody>
      </p:sp>
      <p:sp>
        <p:nvSpPr>
          <p:cNvPr id="4" name="Slide Number Placeholder 3"/>
          <p:cNvSpPr>
            <a:spLocks noGrp="1"/>
          </p:cNvSpPr>
          <p:nvPr>
            <p:ph type="sldNum" sz="quarter" idx="12"/>
          </p:nvPr>
        </p:nvSpPr>
        <p:spPr/>
        <p:txBody>
          <a:bodyPr/>
          <a:lstStyle/>
          <a:p>
            <a:pPr>
              <a:defRPr/>
            </a:pPr>
            <a:fld id="{02564B8B-F19C-4DF3-B4CD-E63E26FDE0E5}" type="slidenum">
              <a:rPr lang="en-US" smtClean="0"/>
              <a:pPr>
                <a:defRPr/>
              </a:pPr>
              <a:t>9</a:t>
            </a:fld>
            <a:endParaRPr lang="en-US"/>
          </a:p>
        </p:txBody>
      </p:sp>
      <p:sp>
        <p:nvSpPr>
          <p:cNvPr id="5" name="Footer Placeholder 4"/>
          <p:cNvSpPr>
            <a:spLocks noGrp="1"/>
          </p:cNvSpPr>
          <p:nvPr>
            <p:ph type="ftr" sz="quarter" idx="11"/>
          </p:nvPr>
        </p:nvSpPr>
        <p:spPr>
          <a:xfrm>
            <a:off x="4571999" y="6492875"/>
            <a:ext cx="3886201" cy="365125"/>
          </a:xfrm>
        </p:spPr>
        <p:txBody>
          <a:bodyPr/>
          <a:lstStyle>
            <a:lvl1pPr algn="l">
              <a:defRPr sz="1200" baseline="0">
                <a:solidFill>
                  <a:schemeClr val="bg1"/>
                </a:solidFill>
              </a:defRPr>
            </a:lvl1pPr>
          </a:lstStyle>
          <a:p>
            <a:pPr>
              <a:defRPr/>
            </a:pPr>
            <a:r>
              <a:rPr lang="en-US" dirty="0" smtClean="0">
                <a:latin typeface="+mj-lt"/>
              </a:rPr>
              <a:t>Infrastructure </a:t>
            </a:r>
            <a:r>
              <a:rPr lang="en-US" dirty="0" err="1" smtClean="0">
                <a:latin typeface="+mj-lt"/>
              </a:rPr>
              <a:t>Investment</a:t>
            </a:r>
            <a:r>
              <a:rPr lang="en-US" dirty="0" err="1" smtClean="0">
                <a:latin typeface="+mj-lt"/>
                <a:sym typeface="Symbol" panose="05050102010706020507" pitchFamily="18" charset="2"/>
              </a:rPr>
              <a:t></a:t>
            </a:r>
            <a:r>
              <a:rPr lang="en-US" dirty="0" err="1" smtClean="0">
                <a:latin typeface="+mj-lt"/>
              </a:rPr>
              <a:t>Saving</a:t>
            </a:r>
            <a:r>
              <a:rPr lang="en-US" dirty="0" smtClean="0">
                <a:latin typeface="+mj-lt"/>
              </a:rPr>
              <a:t> Grace for Insurers?</a:t>
            </a:r>
            <a:endParaRPr lang="en-US" dirty="0">
              <a:latin typeface="+mj-lt"/>
            </a:endParaRPr>
          </a:p>
        </p:txBody>
      </p:sp>
    </p:spTree>
    <p:extLst>
      <p:ext uri="{BB962C8B-B14F-4D97-AF65-F5344CB8AC3E}">
        <p14:creationId xmlns:p14="http://schemas.microsoft.com/office/powerpoint/2010/main" val="112087052"/>
      </p:ext>
    </p:extLst>
  </p:cSld>
  <p:clrMapOvr>
    <a:masterClrMapping/>
  </p:clrMapOvr>
  <p:timing>
    <p:tnLst>
      <p:par>
        <p:cTn id="1" dur="indefinite" restart="never" nodeType="tmRoot"/>
      </p:par>
    </p:tnLst>
  </p:timing>
</p:sld>
</file>

<file path=ppt/theme/theme1.xml><?xml version="1.0" encoding="utf-8"?>
<a:theme xmlns:a="http://schemas.openxmlformats.org/drawingml/2006/main" name="Beam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Beamer</Template>
  <TotalTime>5416</TotalTime>
  <Words>752</Words>
  <Application>Microsoft Office PowerPoint</Application>
  <PresentationFormat>On-screen Show (4:3)</PresentationFormat>
  <Paragraphs>70</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Segoe UI</vt:lpstr>
      <vt:lpstr>Symbol</vt:lpstr>
      <vt:lpstr>Beamer</vt:lpstr>
      <vt:lpstr>Infrastructure Investment Saving Grace for Insurers?</vt:lpstr>
      <vt:lpstr>Current macro challenges require a bold and strategic response that helps improve global welfare and share prosperity.</vt:lpstr>
      <vt:lpstr>Euro area investors need to hold core sovereign debt for up to five years just to break even with the prevailing policy rate!</vt:lpstr>
      <vt:lpstr>Infrastructure investment could hold the key to resolving the current stagnation …</vt:lpstr>
      <vt:lpstr>For life insurers, current macro conditions have become a key challenge, affecting both strategic and business model decisions.</vt:lpstr>
      <vt:lpstr>Surprisingly, direct financing of infrastructure projects is not a major constituent of insurers’ investment portfolios. </vt:lpstr>
      <vt:lpstr>However, there are a number of challenges in funding infrastructure projects. </vt:lpstr>
      <vt:lpstr>Current capital charges under Solvency II illustrate that, at current market prices, insurers would have regulatory incentive to invest in infrastructure.</vt:lpstr>
      <vt:lpstr>Defining the role of the World Bank …</vt:lpstr>
      <vt:lpstr>Thank you! Questions?</vt:lpstr>
    </vt:vector>
  </TitlesOfParts>
  <Company>International Monetary Fund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ajobst</dc:creator>
  <cp:lastModifiedBy>Hogge, Stephen</cp:lastModifiedBy>
  <cp:revision>308</cp:revision>
  <cp:lastPrinted>2016-11-08T15:44:42Z</cp:lastPrinted>
  <dcterms:created xsi:type="dcterms:W3CDTF">2016-01-24T09:12:38Z</dcterms:created>
  <dcterms:modified xsi:type="dcterms:W3CDTF">2016-11-14T08:03:25Z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