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5" r:id="rId6"/>
    <p:sldId id="425" r:id="rId7"/>
    <p:sldId id="426" r:id="rId8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olfi, Andrew" initials="AR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94" autoAdjust="0"/>
    <p:restoredTop sz="50482" autoAdjust="0"/>
  </p:normalViewPr>
  <p:slideViewPr>
    <p:cSldViewPr>
      <p:cViewPr varScale="1">
        <p:scale>
          <a:sx n="71" d="100"/>
          <a:sy n="71" d="100"/>
        </p:scale>
        <p:origin x="10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6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7" y="1"/>
            <a:ext cx="2944283" cy="49656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fld id="{59228BDA-53D2-4377-9EE3-69B9799EC0F4}" type="datetimeFigureOut">
              <a:rPr lang="en-GB" smtClean="0"/>
              <a:t>03.11.2016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6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7" y="9433106"/>
            <a:ext cx="2944283" cy="49656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C3AD3BAE-ABAA-4634-AE23-A6EE8753F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7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813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2" y="1"/>
            <a:ext cx="2944813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fld id="{7545D280-1BD8-4669-A8A1-2EF911E5A3FF}" type="datetimeFigureOut">
              <a:rPr lang="en-GB" smtClean="0"/>
              <a:t>03.11.2016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1"/>
            <a:ext cx="5435600" cy="4468813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2925"/>
            <a:ext cx="294481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2" y="9432925"/>
            <a:ext cx="294481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7436C322-1FEC-4C25-9DF9-234F3C994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6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294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281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518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7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6330" y="2130425"/>
            <a:ext cx="8103348" cy="14700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496" y="4581128"/>
            <a:ext cx="8094959" cy="1665289"/>
          </a:xfrm>
        </p:spPr>
        <p:txBody>
          <a:bodyPr>
            <a:normAutofit/>
          </a:bodyPr>
          <a:lstStyle>
            <a:lvl1pPr marL="0" indent="0" algn="l">
              <a:buNone/>
              <a:defRPr sz="1230" baseline="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Name, Title</a:t>
            </a:r>
          </a:p>
          <a:p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83568" y="371376"/>
            <a:ext cx="2968625" cy="104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92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4" y="5445224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48" y="5445224"/>
            <a:ext cx="1522908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445224"/>
            <a:ext cx="1522907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379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90" y="5445224"/>
            <a:ext cx="1530610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0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en-US" sz="1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>
              <a:buFont typeface="+mj-lt"/>
              <a:buAutoNum type="alphaUcPeriod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4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4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Section 1							Page #</a:t>
            </a:r>
          </a:p>
          <a:p>
            <a:pPr lvl="0"/>
            <a:r>
              <a:rPr lang="en-US" dirty="0" smtClean="0"/>
              <a:t>Section 2							Page #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Section 3							Page #</a:t>
            </a:r>
          </a:p>
          <a:p>
            <a:pPr lvl="1"/>
            <a:r>
              <a:rPr lang="en-US" dirty="0" smtClean="0"/>
              <a:t>Subsection							Page 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3862" y="1700808"/>
            <a:ext cx="8446610" cy="1224136"/>
          </a:xfrm>
        </p:spPr>
        <p:txBody>
          <a:bodyPr anchor="b" anchorCtr="0">
            <a:normAutofit/>
          </a:bodyPr>
          <a:lstStyle>
            <a:lvl1pPr algn="l">
              <a:defRPr sz="3000" b="0" i="0" cap="all" baseline="0">
                <a:solidFill>
                  <a:srgbClr val="359FD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8364" y="2906713"/>
            <a:ext cx="8442108" cy="378271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Subtitle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290816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4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0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8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5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2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1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1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1720" y="1189826"/>
            <a:ext cx="6635080" cy="4936337"/>
          </a:xfrm>
        </p:spPr>
        <p:txBody>
          <a:bodyPr>
            <a:normAutofit/>
          </a:bodyPr>
          <a:lstStyle>
            <a:lvl1pPr>
              <a:defRPr sz="16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1753" y="1196752"/>
            <a:ext cx="1363943" cy="4936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b="0" i="1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8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7574" y="802905"/>
            <a:ext cx="8228882" cy="409087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574038"/>
            <a:ext cx="1378496" cy="4552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i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Add comments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051720" y="1588036"/>
            <a:ext cx="6624736" cy="360040"/>
          </a:xfrm>
          <a:solidFill>
            <a:srgbClr val="0C9BE2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1720" y="2060848"/>
            <a:ext cx="6635081" cy="406531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7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816"/>
            <a:ext cx="4040188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816"/>
            <a:ext cx="4041775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FontTx/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7544" y="849951"/>
            <a:ext cx="8208912" cy="36004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252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60848"/>
            <a:ext cx="4038600" cy="4065315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060848"/>
            <a:ext cx="4038600" cy="406531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6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5272" y="1969963"/>
            <a:ext cx="4042792" cy="562074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05272" y="2532037"/>
            <a:ext cx="4038600" cy="3417243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67544" y="404664"/>
            <a:ext cx="296862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7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61" r:id="rId6"/>
    <p:sldLayoutId id="2147483653" r:id="rId7"/>
    <p:sldLayoutId id="2147483652" r:id="rId8"/>
    <p:sldLayoutId id="2147483663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‒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330" y="1556792"/>
            <a:ext cx="8103348" cy="3384375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IAIS 23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Annual Conference</a:t>
            </a:r>
            <a:br>
              <a:rPr lang="en-GB" sz="4000" dirty="0" smtClean="0"/>
            </a:br>
            <a:r>
              <a:rPr lang="en-GB" sz="3200" dirty="0" smtClean="0"/>
              <a:t>Major Projects Update Panel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i="1" dirty="0" smtClean="0"/>
              <a:t>Presentation on Stakeholder Engagement Task Force </a:t>
            </a:r>
            <a:br>
              <a:rPr lang="en-GB" sz="2400" i="1" dirty="0" smtClean="0"/>
            </a:br>
            <a:r>
              <a:rPr lang="en-GB" sz="2400" i="1" dirty="0" smtClean="0"/>
              <a:t>Takashi Hamano, Chair, SETF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2700" dirty="0" smtClean="0"/>
              <a:t>Asunción, 10 November 2016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10792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467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Background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GB" sz="2400" dirty="0">
                <a:ea typeface="MS Mincho" panose="02020609040205080304" pitchFamily="49" charset="-128"/>
              </a:rPr>
              <a:t>In January 2016, the </a:t>
            </a:r>
            <a:r>
              <a:rPr lang="en-GB" sz="2400" dirty="0" err="1">
                <a:ea typeface="MS Mincho" panose="02020609040205080304" pitchFamily="49" charset="-128"/>
              </a:rPr>
              <a:t>ExCo</a:t>
            </a:r>
            <a:r>
              <a:rPr lang="en-GB" sz="2400" dirty="0">
                <a:ea typeface="MS Mincho" panose="02020609040205080304" pitchFamily="49" charset="-128"/>
              </a:rPr>
              <a:t> created the Stakeholder Engagement Task Force (SETF) to enhance </a:t>
            </a:r>
            <a:r>
              <a:rPr lang="en-GB" sz="2400" dirty="0" smtClean="0">
                <a:ea typeface="MS Mincho" panose="02020609040205080304" pitchFamily="49" charset="-128"/>
              </a:rPr>
              <a:t>engagement </a:t>
            </a:r>
            <a:r>
              <a:rPr lang="en-GB" sz="2400" dirty="0">
                <a:ea typeface="MS Mincho" panose="02020609040205080304" pitchFamily="49" charset="-128"/>
              </a:rPr>
              <a:t>opportunities and </a:t>
            </a:r>
            <a:r>
              <a:rPr lang="en-GB" sz="2400" dirty="0" smtClean="0">
                <a:ea typeface="MS Mincho" panose="02020609040205080304" pitchFamily="49" charset="-128"/>
              </a:rPr>
              <a:t>develop </a:t>
            </a:r>
            <a:r>
              <a:rPr lang="en-GB" sz="2400" dirty="0">
                <a:ea typeface="MS Mincho" panose="02020609040205080304" pitchFamily="49" charset="-128"/>
              </a:rPr>
              <a:t>the Stakeholder Engagement Plan </a:t>
            </a:r>
            <a:r>
              <a:rPr lang="en-GB" sz="2400" dirty="0" smtClean="0">
                <a:ea typeface="MS Mincho" panose="02020609040205080304" pitchFamily="49" charset="-128"/>
              </a:rPr>
              <a:t>(SEP) for adoption by </a:t>
            </a:r>
            <a:r>
              <a:rPr lang="en-GB" sz="2400" dirty="0" err="1" smtClean="0">
                <a:ea typeface="MS Mincho" panose="02020609040205080304" pitchFamily="49" charset="-128"/>
              </a:rPr>
              <a:t>ExCo</a:t>
            </a:r>
            <a:r>
              <a:rPr lang="en-GB" sz="2400" dirty="0" smtClean="0">
                <a:ea typeface="MS Mincho" panose="02020609040205080304" pitchFamily="49" charset="-128"/>
              </a:rPr>
              <a:t>.</a:t>
            </a:r>
            <a:endParaRPr lang="en-GB" sz="2400" dirty="0" smtClean="0">
              <a:ea typeface="MS Mincho" panose="02020609040205080304" pitchFamily="49" charset="-128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en-GB" sz="2400" dirty="0">
              <a:ea typeface="MS Mincho" panose="02020609040205080304" pitchFamily="49" charset="-128"/>
            </a:endParaRPr>
          </a:p>
          <a:p>
            <a:pPr marL="0" lv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2400" dirty="0" smtClean="0">
                <a:ea typeface="MS Mincho" panose="02020609040205080304" pitchFamily="49" charset="-128"/>
              </a:rPr>
              <a:t>Several previous SETF recommendations have </a:t>
            </a:r>
            <a:r>
              <a:rPr lang="en-US" sz="2400" dirty="0" smtClean="0">
                <a:ea typeface="MS Mincho" panose="02020609040205080304" pitchFamily="49" charset="-128"/>
              </a:rPr>
              <a:t>already been adopted </a:t>
            </a:r>
            <a:r>
              <a:rPr lang="en-US" sz="2400" dirty="0">
                <a:ea typeface="MS Mincho" panose="02020609040205080304" pitchFamily="49" charset="-128"/>
              </a:rPr>
              <a:t>and </a:t>
            </a:r>
            <a:r>
              <a:rPr lang="en-US" sz="2400" dirty="0" smtClean="0">
                <a:ea typeface="MS Mincho" panose="02020609040205080304" pitchFamily="49" charset="-128"/>
              </a:rPr>
              <a:t>implemented by </a:t>
            </a:r>
            <a:r>
              <a:rPr lang="en-US" sz="2400" dirty="0" err="1" smtClean="0">
                <a:ea typeface="MS Mincho" panose="02020609040205080304" pitchFamily="49" charset="-128"/>
              </a:rPr>
              <a:t>ExCo</a:t>
            </a:r>
            <a:r>
              <a:rPr lang="en-US" sz="2400" dirty="0" smtClean="0">
                <a:ea typeface="MS Mincho" panose="02020609040205080304" pitchFamily="49" charset="-128"/>
              </a:rPr>
              <a:t>. </a:t>
            </a:r>
            <a:r>
              <a:rPr lang="en-US" sz="2400" dirty="0">
                <a:ea typeface="MS Mincho" panose="02020609040205080304" pitchFamily="49" charset="-128"/>
              </a:rPr>
              <a:t>These </a:t>
            </a:r>
            <a:r>
              <a:rPr lang="en-US" sz="2400" dirty="0" smtClean="0">
                <a:ea typeface="MS Mincho" panose="02020609040205080304" pitchFamily="49" charset="-128"/>
              </a:rPr>
              <a:t>include:</a:t>
            </a:r>
            <a:endParaRPr lang="en-GB" sz="2400" dirty="0">
              <a:ea typeface="MS Mincho" panose="02020609040205080304" pitchFamily="49" charset="-128"/>
            </a:endParaRPr>
          </a:p>
          <a:p>
            <a:pPr marL="896938" lvl="0" algn="just">
              <a:buFont typeface="Wingdings" panose="05000000000000000000" pitchFamily="2" charset="2"/>
              <a:buChar char=""/>
            </a:pPr>
            <a:r>
              <a:rPr lang="en-US" sz="2400" dirty="0"/>
              <a:t>Global </a:t>
            </a:r>
            <a:r>
              <a:rPr lang="en-US" sz="2400" dirty="0" smtClean="0"/>
              <a:t>Seminar (June 2016--Budapest</a:t>
            </a:r>
            <a:r>
              <a:rPr lang="en-US" sz="2400" dirty="0"/>
              <a:t>) with significant involvement from diverse stakeholders including consumer representatives.</a:t>
            </a:r>
            <a:endParaRPr lang="en-GB" sz="2400" dirty="0"/>
          </a:p>
          <a:p>
            <a:pPr marL="896938" lvl="0" algn="just">
              <a:buFont typeface="Wingdings" panose="05000000000000000000" pitchFamily="2" charset="2"/>
              <a:buChar char=""/>
            </a:pPr>
            <a:r>
              <a:rPr lang="en-US" sz="2400" dirty="0"/>
              <a:t>Opening up this 2016 Annual Conference to stakeholder participation.</a:t>
            </a:r>
            <a:endParaRPr lang="en-GB" sz="2400" dirty="0"/>
          </a:p>
          <a:p>
            <a:pPr marL="896938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467"/>
            <a:ext cx="8229600" cy="70609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SEP Outline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sz="2400" dirty="0"/>
              <a:t>The Stakeholder Engagement Plan (SEP) </a:t>
            </a:r>
            <a:r>
              <a:rPr lang="en-US" sz="2400" dirty="0"/>
              <a:t>is supposed to be a comprehensive document which: </a:t>
            </a:r>
            <a:endParaRPr lang="en-US" sz="2400" dirty="0" smtClean="0"/>
          </a:p>
          <a:p>
            <a:pPr marL="0" lvl="0" indent="0">
              <a:buNone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Sets out general principles of stakeholder engagement including proactive engagement with some types of stakeholders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Provides a list of the current </a:t>
            </a:r>
            <a:r>
              <a:rPr lang="en-US" sz="2400" dirty="0" smtClean="0"/>
              <a:t>engagement initiatives.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Provides planned new engagement opportunities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Identifies </a:t>
            </a:r>
            <a:r>
              <a:rPr lang="en-US" sz="2400" dirty="0" smtClean="0"/>
              <a:t>implementation considerations.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06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467"/>
            <a:ext cx="8229600" cy="706090"/>
          </a:xfrm>
        </p:spPr>
        <p:txBody>
          <a:bodyPr>
            <a:noAutofit/>
          </a:bodyPr>
          <a:lstStyle/>
          <a:p>
            <a:r>
              <a:rPr lang="en-US" sz="3600" b="1" dirty="0"/>
              <a:t>New </a:t>
            </a:r>
            <a:r>
              <a:rPr lang="en-US" sz="3600" b="1" dirty="0" smtClean="0"/>
              <a:t>Engagement </a:t>
            </a:r>
            <a:r>
              <a:rPr lang="en-US" sz="3600" b="1" dirty="0"/>
              <a:t>O</a:t>
            </a:r>
            <a:r>
              <a:rPr lang="en-US" sz="3600" b="1" dirty="0" smtClean="0"/>
              <a:t>pportunities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The new engagement opportunities will be classified into two categories (Level One and Level Two) based on the different level of effort and resources needed. </a:t>
            </a:r>
            <a:endParaRPr lang="en-US" sz="24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There are initiatives for general applicability (including the insurance industry) and the more tailored initiatives for </a:t>
            </a:r>
            <a:r>
              <a:rPr lang="en-GB" sz="2400" dirty="0"/>
              <a:t>consumers, academics and professional groups for whom the IAIS will need to be more proactive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lvl="0" indent="0">
              <a:buNone/>
            </a:pPr>
            <a:endParaRPr lang="en-GB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400" dirty="0"/>
              <a:t>The SETF plans to seek stakeholder inputs before the final adoption by the ExCo.</a:t>
            </a:r>
          </a:p>
          <a:p>
            <a:pPr marL="0" lvl="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7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29A619986BA8488F7CC0CE73EEDB5E" ma:contentTypeVersion="0" ma:contentTypeDescription="Create a new document." ma:contentTypeScope="" ma:versionID="f84f7f81ba4e5c1ed0770d92065ab2e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6D31DE-08B6-422A-A813-58CB535752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F10B2E-573B-45BF-86C1-3AD52A4134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BD2EFBF-5B98-49C7-95F6-69A71C78F0B4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223</Words>
  <Application>Microsoft Office PowerPoint</Application>
  <PresentationFormat>On-screen Show (4:3)</PresentationFormat>
  <Paragraphs>30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Mincho</vt:lpstr>
      <vt:lpstr>Arial</vt:lpstr>
      <vt:lpstr>Calibri</vt:lpstr>
      <vt:lpstr>Wingdings</vt:lpstr>
      <vt:lpstr>Office Theme</vt:lpstr>
      <vt:lpstr>IAIS 23rd Annual Conference Major Projects Update Panel  Presentation on Stakeholder Engagement Task Force  Takashi Hamano, Chair, SETF  Asunción, 10 November 2016</vt:lpstr>
      <vt:lpstr>Background</vt:lpstr>
      <vt:lpstr>SEP Outline</vt:lpstr>
      <vt:lpstr>New Engagement Opportunities</vt:lpstr>
    </vt:vector>
  </TitlesOfParts>
  <Company>Bank for International Settlements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Aubel, Anna</dc:creator>
  <cp:lastModifiedBy>Hogge, Stephen</cp:lastModifiedBy>
  <cp:revision>299</cp:revision>
  <cp:lastPrinted>2015-11-03T10:02:20Z</cp:lastPrinted>
  <dcterms:created xsi:type="dcterms:W3CDTF">2013-10-24T09:50:26Z</dcterms:created>
  <dcterms:modified xsi:type="dcterms:W3CDTF">2016-11-03T11:04:58Z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0x0101006D29A619986BA8488F7CC0CE73EEDB5E</vt:lpwstr>
  </property>
</Properties>
</file>