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5" r:id="rId9"/>
  </p:sldMasterIdLst>
  <p:notesMasterIdLst>
    <p:notesMasterId r:id="rId17"/>
  </p:notesMasterIdLst>
  <p:sldIdLst>
    <p:sldId id="291" r:id="rId10"/>
    <p:sldId id="257" r:id="rId11"/>
    <p:sldId id="259" r:id="rId12"/>
    <p:sldId id="276" r:id="rId13"/>
    <p:sldId id="277" r:id="rId14"/>
    <p:sldId id="260" r:id="rId15"/>
    <p:sldId id="290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hvoss" initials="g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10" Type="http://schemas.openxmlformats.org/officeDocument/2006/relationships/slide" Target="slides/slide1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B77AF96-5DF4-4A56-A262-09549AEE1BF2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EB7F74F-D58E-49B0-A771-A3D03FB48A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913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7F74F-D58E-49B0-A771-A3D03FB48AE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78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7F74F-D58E-49B0-A771-A3D03FB48AE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11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7F74F-D58E-49B0-A771-A3D03FB48AE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375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7F74F-D58E-49B0-A771-A3D03FB48AE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80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86100" y="304800"/>
            <a:ext cx="2933700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CA4F-0CE0-4926-A932-39DE4B6B558A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606BF-AA83-41E6-8FCF-37FB28727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73FA-6A84-4D23-8060-632652750DC8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7647-0662-43A5-B107-090A2038AE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73FA-6A84-4D23-8060-632652750DC8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7647-0662-43A5-B107-090A2038AE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73FA-6A84-4D23-8060-632652750DC8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7647-0662-43A5-B107-090A2038AE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73FA-6A84-4D23-8060-632652750DC8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7647-0662-43A5-B107-090A2038AE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73FA-6A84-4D23-8060-632652750DC8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7647-0662-43A5-B107-090A2038AE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73FA-6A84-4D23-8060-632652750DC8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7647-0662-43A5-B107-090A2038AE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73FA-6A84-4D23-8060-632652750DC8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7647-0662-43A5-B107-090A2038AE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73FA-6A84-4D23-8060-632652750DC8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7647-0662-43A5-B107-090A2038AE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  <a:ln>
            <a:noFill/>
          </a:ln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>
            <a:lvl1pPr>
              <a:buClr>
                <a:schemeClr val="tx2"/>
              </a:buClr>
              <a:buFont typeface="Arial" pitchFamily="34" charset="0"/>
              <a:buChar char="•"/>
              <a:defRPr/>
            </a:lvl1pPr>
            <a:lvl2pPr>
              <a:buClr>
                <a:schemeClr val="accent1"/>
              </a:buClr>
              <a:buSzPct val="70000"/>
              <a:buFont typeface="Courier New" pitchFamily="49" charset="0"/>
              <a:buChar char="o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28600" y="1676400"/>
            <a:ext cx="8686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101600"/>
            <a:ext cx="17907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73FA-6A84-4D23-8060-632652750DC8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7647-0662-43A5-B107-090A2038AE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73FA-6A84-4D23-8060-632652750DC8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7647-0662-43A5-B107-090A2038AE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73FA-6A84-4D23-8060-632652750DC8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7647-0662-43A5-B107-090A2038AE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986D-6B56-4637-9764-75D032A960FC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847B-45D8-4843-AF7E-43FF357942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986D-6B56-4637-9764-75D032A960FC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847B-45D8-4843-AF7E-43FF357942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986D-6B56-4637-9764-75D032A960FC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847B-45D8-4843-AF7E-43FF357942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986D-6B56-4637-9764-75D032A960FC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847B-45D8-4843-AF7E-43FF357942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986D-6B56-4637-9764-75D032A960FC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847B-45D8-4843-AF7E-43FF357942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986D-6B56-4637-9764-75D032A960FC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847B-45D8-4843-AF7E-43FF357942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986D-6B56-4637-9764-75D032A960FC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847B-45D8-4843-AF7E-43FF357942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986D-6B56-4637-9764-75D032A960FC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847B-45D8-4843-AF7E-43FF357942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986D-6B56-4637-9764-75D032A960FC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847B-45D8-4843-AF7E-43FF357942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986D-6B56-4637-9764-75D032A960FC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847B-45D8-4843-AF7E-43FF357942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986D-6B56-4637-9764-75D032A960FC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847B-45D8-4843-AF7E-43FF357942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DC12D-EBB7-4E4B-8102-FECAE01ECAF5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38430-3FDC-4072-8DE5-E97679A0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DC12D-EBB7-4E4B-8102-FECAE01ECAF5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38430-3FDC-4072-8DE5-E97679A0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DC12D-EBB7-4E4B-8102-FECAE01ECAF5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38430-3FDC-4072-8DE5-E97679A0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DC12D-EBB7-4E4B-8102-FECAE01ECAF5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38430-3FDC-4072-8DE5-E97679A0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DC12D-EBB7-4E4B-8102-FECAE01ECAF5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38430-3FDC-4072-8DE5-E97679A0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DC12D-EBB7-4E4B-8102-FECAE01ECAF5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38430-3FDC-4072-8DE5-E97679A0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DC12D-EBB7-4E4B-8102-FECAE01ECAF5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38430-3FDC-4072-8DE5-E97679A0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DC12D-EBB7-4E4B-8102-FECAE01ECAF5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38430-3FDC-4072-8DE5-E97679A0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DC12D-EBB7-4E4B-8102-FECAE01ECAF5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38430-3FDC-4072-8DE5-E97679A0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DC12D-EBB7-4E4B-8102-FECAE01ECAF5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38430-3FDC-4072-8DE5-E97679A0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DC12D-EBB7-4E4B-8102-FECAE01ECAF5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38430-3FDC-4072-8DE5-E97679A0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88E7-6378-4347-9FBE-5F7D61C99A5F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7EEA-6FE7-4C5D-820E-77BFA7B96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88E7-6378-4347-9FBE-5F7D61C99A5F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7EEA-6FE7-4C5D-820E-77BFA7B96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88E7-6378-4347-9FBE-5F7D61C99A5F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7EEA-6FE7-4C5D-820E-77BFA7B96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88E7-6378-4347-9FBE-5F7D61C99A5F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7EEA-6FE7-4C5D-820E-77BFA7B96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88E7-6378-4347-9FBE-5F7D61C99A5F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7EEA-6FE7-4C5D-820E-77BFA7B96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88E7-6378-4347-9FBE-5F7D61C99A5F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7EEA-6FE7-4C5D-820E-77BFA7B96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88E7-6378-4347-9FBE-5F7D61C99A5F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7EEA-6FE7-4C5D-820E-77BFA7B96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88E7-6378-4347-9FBE-5F7D61C99A5F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7EEA-6FE7-4C5D-820E-77BFA7B96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88E7-6378-4347-9FBE-5F7D61C99A5F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7EEA-6FE7-4C5D-820E-77BFA7B96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88E7-6378-4347-9FBE-5F7D61C99A5F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7EEA-6FE7-4C5D-820E-77BFA7B96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88E7-6378-4347-9FBE-5F7D61C99A5F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7EEA-6FE7-4C5D-820E-77BFA7B96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1CF3-E113-4B87-9DC7-F9A7EBCFBE3F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0A9E-95AC-4DB4-B3EE-79C1077FD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1CF3-E113-4B87-9DC7-F9A7EBCFBE3F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0A9E-95AC-4DB4-B3EE-79C1077FD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1CF3-E113-4B87-9DC7-F9A7EBCFBE3F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0A9E-95AC-4DB4-B3EE-79C1077FD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1CF3-E113-4B87-9DC7-F9A7EBCFBE3F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0A9E-95AC-4DB4-B3EE-79C1077FD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1CF3-E113-4B87-9DC7-F9A7EBCFBE3F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0A9E-95AC-4DB4-B3EE-79C1077FD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1CF3-E113-4B87-9DC7-F9A7EBCFBE3F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0A9E-95AC-4DB4-B3EE-79C1077FD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1CF3-E113-4B87-9DC7-F9A7EBCFBE3F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0A9E-95AC-4DB4-B3EE-79C1077FD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1CF3-E113-4B87-9DC7-F9A7EBCFBE3F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0A9E-95AC-4DB4-B3EE-79C1077FD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1CF3-E113-4B87-9DC7-F9A7EBCFBE3F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0A9E-95AC-4DB4-B3EE-79C1077FD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1CF3-E113-4B87-9DC7-F9A7EBCFBE3F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0A9E-95AC-4DB4-B3EE-79C1077FD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1CF3-E113-4B87-9DC7-F9A7EBCFBE3F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0A9E-95AC-4DB4-B3EE-79C1077FD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71A7-2219-4229-9453-2E112414E52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2C9E3-3CAF-481E-AF07-3AB5279B0F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71A7-2219-4229-9453-2E112414E52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2C9E3-3CAF-481E-AF07-3AB5279B0F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71A7-2219-4229-9453-2E112414E52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2C9E3-3CAF-481E-AF07-3AB5279B0F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71A7-2219-4229-9453-2E112414E52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2C9E3-3CAF-481E-AF07-3AB5279B0F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71A7-2219-4229-9453-2E112414E52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2C9E3-3CAF-481E-AF07-3AB5279B0F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71A7-2219-4229-9453-2E112414E52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2C9E3-3CAF-481E-AF07-3AB5279B0F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71A7-2219-4229-9453-2E112414E52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2C9E3-3CAF-481E-AF07-3AB5279B0F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71A7-2219-4229-9453-2E112414E52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2C9E3-3CAF-481E-AF07-3AB5279B0F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71A7-2219-4229-9453-2E112414E52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2C9E3-3CAF-481E-AF07-3AB5279B0F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71A7-2219-4229-9453-2E112414E52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2C9E3-3CAF-481E-AF07-3AB5279B0F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71A7-2219-4229-9453-2E112414E52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2C9E3-3CAF-481E-AF07-3AB5279B0F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9144-4EFC-481E-908F-C29C6103B41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09EB1-2B5F-4F7C-803A-96F503A6F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9144-4EFC-481E-908F-C29C6103B41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09EB1-2B5F-4F7C-803A-96F503A6F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9144-4EFC-481E-908F-C29C6103B41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09EB1-2B5F-4F7C-803A-96F503A6F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9144-4EFC-481E-908F-C29C6103B41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09EB1-2B5F-4F7C-803A-96F503A6F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9144-4EFC-481E-908F-C29C6103B41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09EB1-2B5F-4F7C-803A-96F503A6F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9144-4EFC-481E-908F-C29C6103B41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09EB1-2B5F-4F7C-803A-96F503A6F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9144-4EFC-481E-908F-C29C6103B41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09EB1-2B5F-4F7C-803A-96F503A6F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9144-4EFC-481E-908F-C29C6103B41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09EB1-2B5F-4F7C-803A-96F503A6F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9144-4EFC-481E-908F-C29C6103B41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09EB1-2B5F-4F7C-803A-96F503A6F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9144-4EFC-481E-908F-C29C6103B41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09EB1-2B5F-4F7C-803A-96F503A6F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9144-4EFC-481E-908F-C29C6103B41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09EB1-2B5F-4F7C-803A-96F503A6F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9144-4EFC-481E-908F-C29C6103B41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09EB1-2B5F-4F7C-803A-96F503A6F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CA4F-0CE0-4926-A932-39DE4B6B558A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606BF-AA83-41E6-8FCF-37FB28727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CA4F-0CE0-4926-A932-39DE4B6B558A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606BF-AA83-41E6-8FCF-37FB28727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CA4F-0CE0-4926-A932-39DE4B6B558A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606BF-AA83-41E6-8FCF-37FB28727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CA4F-0CE0-4926-A932-39DE4B6B558A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606BF-AA83-41E6-8FCF-37FB28727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CA4F-0CE0-4926-A932-39DE4B6B558A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606BF-AA83-41E6-8FCF-37FB28727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CA4F-0CE0-4926-A932-39DE4B6B558A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606BF-AA83-41E6-8FCF-37FB28727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CA4F-0CE0-4926-A932-39DE4B6B558A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606BF-AA83-41E6-8FCF-37FB28727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CA4F-0CE0-4926-A932-39DE4B6B558A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606BF-AA83-41E6-8FCF-37FB28727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CA4F-0CE0-4926-A932-39DE4B6B558A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606BF-AA83-41E6-8FCF-37FB28727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CA4F-0CE0-4926-A932-39DE4B6B558A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606BF-AA83-41E6-8FCF-37FB28727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slideLayout" Target="../slideLayouts/slideLayout89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A73FA-6A84-4D23-8060-632652750DC8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A7647-0662-43A5-B107-090A2038AE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E986D-6B56-4637-9764-75D032A960FC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C847B-45D8-4843-AF7E-43FF357942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DC12D-EBB7-4E4B-8102-FECAE01ECAF5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38430-3FDC-4072-8DE5-E97679A0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D88E7-6378-4347-9FBE-5F7D61C99A5F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27EEA-6FE7-4C5D-820E-77BFA7B96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51CF3-E113-4B87-9DC7-F9A7EBCFBE3F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50A9E-95AC-4DB4-B3EE-79C1077FD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971A7-2219-4229-9453-2E112414E52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2C9E3-3CAF-481E-AF07-3AB5279B0F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89144-4EFC-481E-908F-C29C6103B41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09EB1-2B5F-4F7C-803A-96F503A6F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3CA4F-0CE0-4926-A932-39DE4B6B558A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606BF-AA83-41E6-8FCF-37FB28727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/>
          </a:bodyPr>
          <a:lstStyle/>
          <a:p>
            <a:r>
              <a:rPr lang="en-GB" sz="2000" b="1" dirty="0" smtClean="0"/>
              <a:t>THE CHALLENGES OF SELLING RISK BASED SUPERVISION (AND ITS LIMITATIONS) TO STAKEHOLDERS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2514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1800" b="1" dirty="0" smtClean="0"/>
              <a:t>15</a:t>
            </a:r>
            <a:r>
              <a:rPr lang="en-US" sz="1800" b="1" baseline="30000" dirty="0" smtClean="0"/>
              <a:t>TH</a:t>
            </a:r>
            <a:r>
              <a:rPr lang="en-US" sz="1800" b="1" dirty="0" smtClean="0"/>
              <a:t> IAIS ANNUAL CONFERENCE</a:t>
            </a:r>
          </a:p>
          <a:p>
            <a:r>
              <a:rPr lang="en-US" sz="1800" b="1" dirty="0" smtClean="0"/>
              <a:t>ASUNCION, PARAGUAY</a:t>
            </a:r>
          </a:p>
          <a:p>
            <a:endParaRPr lang="en-US" sz="1800" b="1" dirty="0"/>
          </a:p>
          <a:p>
            <a:endParaRPr lang="en-US" sz="1800" b="1" dirty="0" smtClean="0"/>
          </a:p>
          <a:p>
            <a:r>
              <a:rPr lang="en-US" sz="1800" b="1" dirty="0" smtClean="0"/>
              <a:t>10</a:t>
            </a:r>
            <a:r>
              <a:rPr lang="en-US" sz="1800" b="1" baseline="30000" dirty="0" smtClean="0"/>
              <a:t>TH</a:t>
            </a:r>
            <a:r>
              <a:rPr lang="en-US" sz="1800" b="1" dirty="0" smtClean="0"/>
              <a:t> AND 11</a:t>
            </a:r>
            <a:r>
              <a:rPr lang="en-US" sz="1800" b="1" baseline="30000" dirty="0" smtClean="0"/>
              <a:t>TH</a:t>
            </a:r>
            <a:r>
              <a:rPr lang="en-US" sz="1800" b="1" dirty="0" smtClean="0"/>
              <a:t> NOVEMBER, 2016</a:t>
            </a:r>
            <a:endParaRPr lang="en-GB" sz="1800" dirty="0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5105400"/>
            <a:ext cx="8686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Stakeholders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4000" dirty="0" smtClean="0"/>
              <a:t>Politicians</a:t>
            </a:r>
            <a:endParaRPr lang="en-US" sz="4000" dirty="0" smtClean="0"/>
          </a:p>
          <a:p>
            <a:r>
              <a:rPr lang="en-US" sz="4000" dirty="0"/>
              <a:t>I</a:t>
            </a:r>
            <a:r>
              <a:rPr lang="en-US" sz="4000" dirty="0" smtClean="0"/>
              <a:t>ndustry</a:t>
            </a:r>
            <a:endParaRPr lang="en-US" sz="4000" dirty="0" smtClean="0"/>
          </a:p>
          <a:p>
            <a:r>
              <a:rPr lang="en-US" sz="4000" dirty="0" smtClean="0"/>
              <a:t>Staff</a:t>
            </a:r>
            <a:endParaRPr lang="en-US" sz="4000" dirty="0" smtClean="0"/>
          </a:p>
          <a:p>
            <a:r>
              <a:rPr lang="en-US" sz="4000" dirty="0" smtClean="0"/>
              <a:t>Auditors and Accountants</a:t>
            </a:r>
            <a:endParaRPr lang="en-US" sz="40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Politicians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Legislation</a:t>
            </a:r>
          </a:p>
          <a:p>
            <a:pPr>
              <a:defRPr/>
            </a:pPr>
            <a:r>
              <a:rPr lang="en-US" dirty="0" smtClean="0"/>
              <a:t>Financial Sector Policy</a:t>
            </a:r>
          </a:p>
          <a:p>
            <a:pPr>
              <a:defRPr/>
            </a:pPr>
            <a:r>
              <a:rPr lang="en-US" dirty="0" smtClean="0"/>
              <a:t>Resources</a:t>
            </a:r>
          </a:p>
          <a:p>
            <a:pPr>
              <a:defRPr/>
            </a:pPr>
            <a:r>
              <a:rPr lang="en-US" dirty="0" smtClean="0"/>
              <a:t>Buck stopping</a:t>
            </a:r>
            <a:endParaRPr lang="en-US" dirty="0" smtClean="0"/>
          </a:p>
          <a:p>
            <a:pPr marL="514350" indent="-51435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Industry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 smtClean="0"/>
              <a:t>Capacity</a:t>
            </a:r>
          </a:p>
          <a:p>
            <a:pPr lvl="1"/>
            <a:r>
              <a:rPr lang="en-US" sz="2400" dirty="0" smtClean="0"/>
              <a:t>Risk management</a:t>
            </a:r>
          </a:p>
          <a:p>
            <a:pPr lvl="1"/>
            <a:r>
              <a:rPr lang="en-US" sz="2400" dirty="0" smtClean="0"/>
              <a:t>Corporate governance</a:t>
            </a:r>
          </a:p>
          <a:p>
            <a:pPr lvl="1"/>
            <a:r>
              <a:rPr lang="en-US" sz="2400" dirty="0" smtClean="0"/>
              <a:t>Actuarial skills</a:t>
            </a:r>
            <a:endParaRPr lang="en-US" sz="2400" dirty="0" smtClean="0"/>
          </a:p>
          <a:p>
            <a:pPr lvl="0"/>
            <a:r>
              <a:rPr lang="en-US" sz="2800" dirty="0" smtClean="0"/>
              <a:t>Resources</a:t>
            </a:r>
          </a:p>
          <a:p>
            <a:pPr lvl="1"/>
            <a:r>
              <a:rPr lang="en-US" sz="2400" dirty="0" smtClean="0"/>
              <a:t>Staff </a:t>
            </a:r>
          </a:p>
          <a:p>
            <a:pPr lvl="1"/>
            <a:r>
              <a:rPr lang="en-US" sz="2400" dirty="0" smtClean="0"/>
              <a:t>Information technology</a:t>
            </a:r>
          </a:p>
          <a:p>
            <a:pPr lvl="1"/>
            <a:r>
              <a:rPr lang="en-US" sz="2400" dirty="0" err="1" smtClean="0"/>
              <a:t>Capitalisation</a:t>
            </a:r>
            <a:endParaRPr lang="en-US" sz="2400" dirty="0" smtClean="0"/>
          </a:p>
          <a:p>
            <a:pPr lvl="0"/>
            <a:r>
              <a:rPr lang="en-US" sz="2800" dirty="0" smtClean="0"/>
              <a:t>Change management</a:t>
            </a:r>
            <a:endParaRPr lang="en-US" sz="2400" dirty="0" smtClean="0"/>
          </a:p>
          <a:p>
            <a:pPr lvl="0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Auditors and Accountants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Compliance with International standards </a:t>
            </a:r>
          </a:p>
          <a:p>
            <a:pPr lvl="2"/>
            <a:r>
              <a:rPr lang="en-US" dirty="0" smtClean="0"/>
              <a:t>IFRS</a:t>
            </a:r>
          </a:p>
          <a:p>
            <a:pPr lvl="2"/>
            <a:r>
              <a:rPr lang="en-US" dirty="0" smtClean="0"/>
              <a:t>IAS</a:t>
            </a:r>
          </a:p>
          <a:p>
            <a:pPr lvl="2"/>
            <a:r>
              <a:rPr lang="en-US" dirty="0" smtClean="0"/>
              <a:t>Actuarial resources</a:t>
            </a:r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Additional responsibilities</a:t>
            </a:r>
          </a:p>
          <a:p>
            <a:pPr lvl="2"/>
            <a:r>
              <a:rPr lang="en-US" dirty="0" smtClean="0"/>
              <a:t>Prudential reporting requirements</a:t>
            </a:r>
          </a:p>
          <a:p>
            <a:pPr lvl="2"/>
            <a:r>
              <a:rPr lang="en-US" dirty="0" smtClean="0"/>
              <a:t>Whistle blowing responsibilities</a:t>
            </a:r>
            <a:endParaRPr lang="en-US" dirty="0" smtClean="0"/>
          </a:p>
          <a:p>
            <a:pPr marL="914400" lvl="2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2"/>
                </a:solidFill>
              </a:rPr>
              <a:t> </a:t>
            </a:r>
            <a:r>
              <a:rPr lang="en-US" sz="4000" dirty="0" smtClean="0">
                <a:solidFill>
                  <a:schemeClr val="tx2"/>
                </a:solidFill>
              </a:rPr>
              <a:t>Stakeholder management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Keep them informed</a:t>
            </a:r>
          </a:p>
          <a:p>
            <a:r>
              <a:rPr lang="en-US" sz="4000" dirty="0" smtClean="0">
                <a:solidFill>
                  <a:schemeClr val="tx2"/>
                </a:solidFill>
              </a:rPr>
              <a:t>Build capacity</a:t>
            </a:r>
          </a:p>
          <a:p>
            <a:r>
              <a:rPr lang="en-US" sz="4000" dirty="0" smtClean="0">
                <a:solidFill>
                  <a:schemeClr val="tx2"/>
                </a:solidFill>
              </a:rPr>
              <a:t>Provide guidance</a:t>
            </a:r>
          </a:p>
          <a:p>
            <a:r>
              <a:rPr lang="en-US" sz="4000" dirty="0" smtClean="0">
                <a:solidFill>
                  <a:schemeClr val="tx2"/>
                </a:solidFill>
              </a:rPr>
              <a:t>Plan </a:t>
            </a:r>
          </a:p>
          <a:p>
            <a:r>
              <a:rPr lang="en-US" sz="4000" dirty="0" smtClean="0">
                <a:solidFill>
                  <a:schemeClr val="tx2"/>
                </a:solidFill>
              </a:rPr>
              <a:t>Collaborate to leverage resources</a:t>
            </a:r>
            <a:endParaRPr lang="en-US" sz="4000" dirty="0" smtClean="0">
              <a:solidFill>
                <a:schemeClr val="tx2"/>
              </a:solidFill>
            </a:endParaRPr>
          </a:p>
          <a:p>
            <a:endParaRPr lang="en-US" sz="4000" dirty="0" smtClean="0"/>
          </a:p>
          <a:p>
            <a:pPr>
              <a:buNone/>
            </a:pP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>
              <a:buNone/>
            </a:pPr>
            <a:r>
              <a:rPr lang="en-US" sz="7200" i="1" dirty="0" smtClean="0"/>
              <a:t>Thank you for your attention</a:t>
            </a:r>
            <a:endParaRPr lang="en-US" sz="7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1868</TotalTime>
  <Words>103</Words>
  <Application>Microsoft Office PowerPoint</Application>
  <PresentationFormat>On-screen Show (4:3)</PresentationFormat>
  <Paragraphs>50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Arial</vt:lpstr>
      <vt:lpstr>Calibri</vt:lpstr>
      <vt:lpstr>Courier New</vt:lpstr>
      <vt:lpstr>Office Theme</vt:lpstr>
      <vt:lpstr>Custom Design</vt:lpstr>
      <vt:lpstr>1_Custom Design</vt:lpstr>
      <vt:lpstr>2_Custom Design</vt:lpstr>
      <vt:lpstr>3_Custom Design</vt:lpstr>
      <vt:lpstr>4_Custom Design</vt:lpstr>
      <vt:lpstr>5_Custom Design</vt:lpstr>
      <vt:lpstr>6_Custom Design</vt:lpstr>
      <vt:lpstr>7_Custom Design</vt:lpstr>
      <vt:lpstr>THE CHALLENGES OF SELLING RISK BASED SUPERVISION (AND ITS LIMITATIONS) TO STAKEHOLDERS</vt:lpstr>
      <vt:lpstr>Stakeholders</vt:lpstr>
      <vt:lpstr>Politicians</vt:lpstr>
      <vt:lpstr>Industry</vt:lpstr>
      <vt:lpstr>Auditors and Accountants</vt:lpstr>
      <vt:lpstr> Stakeholder management strategies</vt:lpstr>
      <vt:lpstr>The end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Promoting Financial Capability and Consumer Protection in Ghana</dc:title>
  <dc:creator>Michael Kofi Andoh</dc:creator>
  <cp:lastModifiedBy>HP</cp:lastModifiedBy>
  <cp:revision>211</cp:revision>
  <dcterms:created xsi:type="dcterms:W3CDTF">2006-08-16T00:00:00Z</dcterms:created>
  <dcterms:modified xsi:type="dcterms:W3CDTF">2016-10-31T15:44:47Z</dcterms:modified>
</cp:coreProperties>
</file>