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F61D9F5-7068-41D7-9560-835127EC97A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3452B67-4FCC-4FF2-AE23-78953CB985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Technological Innovation: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Insurance Supervision and</a:t>
            </a:r>
          </a:p>
          <a:p>
            <a:r>
              <a:rPr lang="en-US" dirty="0" smtClean="0"/>
              <a:t>the Business of Insurance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2696" rIns="71415" bIns="18726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website is designed to provide you with an overview of the activities of the IAIS and give you access to its publications.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altLang="en-US" sz="136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6" name="Picture 2" descr="http://www.iaisweb.org/images/24494/annual-conference-2016-transparent-horizontal-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457200"/>
            <a:ext cx="476250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6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Insurance Supervisors in the USA:</a:t>
            </a:r>
          </a:p>
          <a:p>
            <a:pPr lvl="1"/>
            <a:r>
              <a:rPr lang="en-US" dirty="0" smtClean="0"/>
              <a:t>Have a rich history of collecting data from insurers and converting it to information about insurers</a:t>
            </a:r>
          </a:p>
          <a:p>
            <a:pPr lvl="1"/>
            <a:r>
              <a:rPr lang="en-US" dirty="0" smtClean="0"/>
              <a:t>Financial Oversight</a:t>
            </a:r>
          </a:p>
          <a:p>
            <a:pPr lvl="2"/>
            <a:r>
              <a:rPr lang="en-US" dirty="0" smtClean="0"/>
              <a:t>Annual &amp; Quarterly Financial Statements (FDR)</a:t>
            </a:r>
          </a:p>
          <a:p>
            <a:pPr lvl="2"/>
            <a:r>
              <a:rPr lang="en-US" dirty="0"/>
              <a:t>Insurance Regulatory Information System (IRIS)</a:t>
            </a:r>
            <a:endParaRPr lang="en-US" dirty="0" smtClean="0"/>
          </a:p>
          <a:p>
            <a:pPr lvl="2"/>
            <a:r>
              <a:rPr lang="en-US" dirty="0" smtClean="0"/>
              <a:t>Risk-Based Capital (RBC)</a:t>
            </a:r>
          </a:p>
          <a:p>
            <a:pPr lvl="2"/>
            <a:r>
              <a:rPr lang="en-US" dirty="0" smtClean="0"/>
              <a:t>Own Risk Solvency Assessment (ORSA)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&amp; Supervision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6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31B6FD"/>
              </a:buClr>
            </a:pPr>
            <a:r>
              <a:rPr lang="en-US" dirty="0">
                <a:solidFill>
                  <a:srgbClr val="073E87"/>
                </a:solidFill>
              </a:rPr>
              <a:t>Insurance Supervisors in the USA:</a:t>
            </a:r>
          </a:p>
          <a:p>
            <a:pPr lvl="1">
              <a:buClr>
                <a:srgbClr val="31B6FD"/>
              </a:buClr>
            </a:pPr>
            <a:r>
              <a:rPr lang="en-US" dirty="0" smtClean="0">
                <a:solidFill>
                  <a:srgbClr val="073E87"/>
                </a:solidFill>
              </a:rPr>
              <a:t>Market </a:t>
            </a:r>
            <a:r>
              <a:rPr lang="en-US" dirty="0">
                <a:solidFill>
                  <a:srgbClr val="073E87"/>
                </a:solidFill>
              </a:rPr>
              <a:t>Regulation</a:t>
            </a:r>
          </a:p>
          <a:p>
            <a:pPr lvl="2">
              <a:buClr>
                <a:srgbClr val="31B6FD"/>
              </a:buClr>
            </a:pPr>
            <a:r>
              <a:rPr lang="en-US" dirty="0" smtClean="0">
                <a:solidFill>
                  <a:srgbClr val="073E87"/>
                </a:solidFill>
              </a:rPr>
              <a:t>System </a:t>
            </a:r>
            <a:r>
              <a:rPr lang="en-US" dirty="0">
                <a:solidFill>
                  <a:srgbClr val="073E87"/>
                </a:solidFill>
              </a:rPr>
              <a:t>for Electronic Rate and Form Filing (SERFF)</a:t>
            </a:r>
          </a:p>
          <a:p>
            <a:pPr lvl="2">
              <a:buClr>
                <a:srgbClr val="31B6FD"/>
              </a:buClr>
            </a:pPr>
            <a:r>
              <a:rPr lang="en-US" dirty="0">
                <a:solidFill>
                  <a:srgbClr val="073E87"/>
                </a:solidFill>
              </a:rPr>
              <a:t>National Insurance Producer Registry (NIPR)</a:t>
            </a:r>
          </a:p>
          <a:p>
            <a:pPr lvl="2">
              <a:buClr>
                <a:srgbClr val="31B6FD"/>
              </a:buClr>
            </a:pPr>
            <a:r>
              <a:rPr lang="en-US" dirty="0">
                <a:solidFill>
                  <a:srgbClr val="073E87"/>
                </a:solidFill>
              </a:rPr>
              <a:t>Consumer Complaints (CDS</a:t>
            </a:r>
            <a:r>
              <a:rPr lang="en-US" dirty="0" smtClean="0">
                <a:solidFill>
                  <a:srgbClr val="073E87"/>
                </a:solidFill>
              </a:rPr>
              <a:t>)</a:t>
            </a:r>
          </a:p>
          <a:p>
            <a:pPr lvl="2">
              <a:buClr>
                <a:srgbClr val="31B6FD"/>
              </a:buClr>
            </a:pPr>
            <a:r>
              <a:rPr lang="en-US" dirty="0">
                <a:solidFill>
                  <a:srgbClr val="073E87"/>
                </a:solidFill>
              </a:rPr>
              <a:t>Market Conduct Annual Statement (MCAS</a:t>
            </a:r>
            <a:r>
              <a:rPr lang="en-US" dirty="0" smtClean="0">
                <a:solidFill>
                  <a:srgbClr val="073E87"/>
                </a:solidFill>
              </a:rPr>
              <a:t>)</a:t>
            </a:r>
            <a:endParaRPr lang="en-US" dirty="0">
              <a:solidFill>
                <a:srgbClr val="073E87"/>
              </a:solidFill>
            </a:endParaRP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&amp; Supervision</a:t>
            </a:r>
          </a:p>
        </p:txBody>
      </p:sp>
    </p:spTree>
    <p:extLst>
      <p:ext uri="{BB962C8B-B14F-4D97-AF65-F5344CB8AC3E}">
        <p14:creationId xmlns:p14="http://schemas.microsoft.com/office/powerpoint/2010/main" val="415200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Regulatory Efforts</a:t>
            </a:r>
          </a:p>
          <a:p>
            <a:pPr lvl="1"/>
            <a:r>
              <a:rPr lang="en-US" dirty="0" smtClean="0"/>
              <a:t>The NAIC Big Data Working Group</a:t>
            </a:r>
          </a:p>
          <a:p>
            <a:pPr lvl="1"/>
            <a:r>
              <a:rPr lang="en-US" dirty="0" smtClean="0"/>
              <a:t>Autonomous Vehicles</a:t>
            </a:r>
          </a:p>
          <a:p>
            <a:pPr lvl="1"/>
            <a:r>
              <a:rPr lang="en-US" dirty="0" smtClean="0"/>
              <a:t>Transportation Network Companies</a:t>
            </a:r>
          </a:p>
          <a:p>
            <a:pPr lvl="1"/>
            <a:r>
              <a:rPr lang="en-US" dirty="0" smtClean="0"/>
              <a:t>Cybersecurity</a:t>
            </a:r>
            <a:endParaRPr lang="en-US" dirty="0"/>
          </a:p>
          <a:p>
            <a:pPr lvl="1"/>
            <a:r>
              <a:rPr lang="en-US" dirty="0" smtClean="0"/>
              <a:t>The Internet of Things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&amp; Supervision</a:t>
            </a:r>
          </a:p>
        </p:txBody>
      </p:sp>
    </p:spTree>
    <p:extLst>
      <p:ext uri="{BB962C8B-B14F-4D97-AF65-F5344CB8AC3E}">
        <p14:creationId xmlns:p14="http://schemas.microsoft.com/office/powerpoint/2010/main" val="3300619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539</TotalTime>
  <Words>146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Candara</vt:lpstr>
      <vt:lpstr>Symbol</vt:lpstr>
      <vt:lpstr>Waveform</vt:lpstr>
      <vt:lpstr> Technological Innovation: </vt:lpstr>
      <vt:lpstr>Technology &amp; Supervision</vt:lpstr>
      <vt:lpstr>Technology &amp; Supervision</vt:lpstr>
      <vt:lpstr>Technology &amp; Supervision</vt:lpstr>
    </vt:vector>
  </TitlesOfParts>
  <Company>NAIC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Technological Innovation:</dc:title>
  <dc:creator>Nordman, Eric C.</dc:creator>
  <cp:lastModifiedBy>Hogge, Stephen</cp:lastModifiedBy>
  <cp:revision>8</cp:revision>
  <dcterms:created xsi:type="dcterms:W3CDTF">2016-10-26T17:54:03Z</dcterms:created>
  <dcterms:modified xsi:type="dcterms:W3CDTF">2016-11-07T13:51:33Z</dcterms:modified>
</cp:coreProperties>
</file>