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28" r:id="rId3"/>
    <p:sldId id="327" r:id="rId4"/>
    <p:sldId id="329" r:id="rId5"/>
    <p:sldId id="330" r:id="rId6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9B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2784" autoAdjust="0"/>
    <p:restoredTop sz="92610" autoAdjust="0"/>
  </p:normalViewPr>
  <p:slideViewPr>
    <p:cSldViewPr>
      <p:cViewPr varScale="1">
        <p:scale>
          <a:sx n="66" d="100"/>
          <a:sy n="66" d="100"/>
        </p:scale>
        <p:origin x="125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2574" y="60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228BDA-53D2-4377-9EE3-69B9799EC0F4}" type="datetimeFigureOut">
              <a:rPr lang="en-GB" smtClean="0"/>
              <a:t>15.11.2016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D3BAE-ABAA-4634-AE23-A6EE8753F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076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5D280-1BD8-4669-A8A1-2EF911E5A3FF}" type="datetimeFigureOut">
              <a:rPr lang="en-GB" smtClean="0"/>
              <a:t>15.11.2016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6C322-1FEC-4C25-9DF9-234F3C994B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067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6C322-1FEC-4C25-9DF9-234F3C994B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308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6C322-1FEC-4C25-9DF9-234F3C994BC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088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6C322-1FEC-4C25-9DF9-234F3C994BC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893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6C322-1FEC-4C25-9DF9-234F3C994BC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55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6C322-1FEC-4C25-9DF9-234F3C994BC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089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56330" y="2130425"/>
            <a:ext cx="8103348" cy="14700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81496" y="4581128"/>
            <a:ext cx="8094959" cy="1665289"/>
          </a:xfrm>
        </p:spPr>
        <p:txBody>
          <a:bodyPr>
            <a:normAutofit/>
          </a:bodyPr>
          <a:lstStyle>
            <a:lvl1pPr marL="0" indent="0" algn="l">
              <a:buNone/>
              <a:defRPr sz="1230" baseline="0">
                <a:solidFill>
                  <a:schemeClr val="tx1"/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Name, Title</a:t>
            </a:r>
          </a:p>
          <a:p>
            <a:endParaRPr lang="en-GB" dirty="0"/>
          </a:p>
        </p:txBody>
      </p:sp>
      <p:pic>
        <p:nvPicPr>
          <p:cNvPr id="7" name="Picture 6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683568" y="371376"/>
            <a:ext cx="2968625" cy="10414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592" y="5445222"/>
            <a:ext cx="1522906" cy="10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804" y="5445224"/>
            <a:ext cx="1522906" cy="10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9148" y="5445224"/>
            <a:ext cx="1522908" cy="10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5445224"/>
            <a:ext cx="1522907" cy="10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379" y="5445222"/>
            <a:ext cx="1522906" cy="10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3390" y="5445224"/>
            <a:ext cx="1530610" cy="10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5003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56330" y="2130427"/>
            <a:ext cx="8103348" cy="1470025"/>
          </a:xfrm>
        </p:spPr>
        <p:txBody>
          <a:bodyPr>
            <a:normAutofit/>
          </a:bodyPr>
          <a:lstStyle>
            <a:lvl1pPr algn="l">
              <a:defRPr sz="2700" baseline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81497" y="4581130"/>
            <a:ext cx="8094959" cy="1665289"/>
          </a:xfrm>
        </p:spPr>
        <p:txBody>
          <a:bodyPr>
            <a:normAutofit/>
          </a:bodyPr>
          <a:lstStyle>
            <a:lvl1pPr marL="0" indent="0" algn="l">
              <a:buNone/>
              <a:defRPr sz="923" baseline="0">
                <a:solidFill>
                  <a:schemeClr val="tx1"/>
                </a:solidFill>
                <a:latin typeface="Arial" pitchFamily="34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Name, Title</a:t>
            </a:r>
          </a:p>
          <a:p>
            <a:endParaRPr lang="en-GB" dirty="0"/>
          </a:p>
        </p:txBody>
      </p:sp>
      <p:pic>
        <p:nvPicPr>
          <p:cNvPr id="7" name="Picture 6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683569" y="371376"/>
            <a:ext cx="2968625" cy="10414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592" y="5445222"/>
            <a:ext cx="1522906" cy="10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804" y="5445224"/>
            <a:ext cx="1522906" cy="10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9148" y="5445224"/>
            <a:ext cx="1522908" cy="10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9" y="5445224"/>
            <a:ext cx="1522907" cy="10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380" y="5445222"/>
            <a:ext cx="1522906" cy="10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3391" y="5445224"/>
            <a:ext cx="1530610" cy="10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2140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3000" baseline="0">
                <a:latin typeface="Arial" pitchFamily="34" charset="0"/>
              </a:defRPr>
            </a:lvl1pPr>
          </a:lstStyle>
          <a:p>
            <a:r>
              <a:rPr lang="en-US" dirty="0" smtClean="0"/>
              <a:t>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lang="en-US" sz="18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0100" indent="-342900">
              <a:buFont typeface="+mj-lt"/>
              <a:buAutoNum type="alphaUcPeriod"/>
              <a:defRPr sz="1400" baseline="0">
                <a:latin typeface="Arial" pitchFamily="34" charset="0"/>
              </a:defRPr>
            </a:lvl2pPr>
            <a:lvl3pPr marL="1200150" indent="-285750">
              <a:buFontTx/>
              <a:buChar char="-"/>
              <a:defRPr sz="1400" baseline="0">
                <a:latin typeface="Arial" pitchFamily="34" charset="0"/>
              </a:defRPr>
            </a:lvl3pPr>
            <a:lvl4pPr marL="1543050" indent="-171450">
              <a:buFont typeface="Arial" pitchFamily="34" charset="0"/>
              <a:buChar char="•"/>
              <a:defRPr sz="1400" baseline="0">
                <a:latin typeface="Arial" pitchFamily="34" charset="0"/>
              </a:defRPr>
            </a:lvl4pPr>
            <a:lvl5pPr marL="2057400" indent="-228600">
              <a:buFont typeface="Wingdings" pitchFamily="2" charset="2"/>
              <a:buChar char="§"/>
              <a:defRPr sz="1400" baseline="0">
                <a:latin typeface="Arial" pitchFamily="34" charset="0"/>
              </a:defRPr>
            </a:lvl5pPr>
          </a:lstStyle>
          <a:p>
            <a:pPr lvl="0"/>
            <a:r>
              <a:rPr lang="en-US" dirty="0" smtClean="0"/>
              <a:t>Section 1							Page #</a:t>
            </a:r>
          </a:p>
          <a:p>
            <a:pPr lvl="0"/>
            <a:r>
              <a:rPr lang="en-US" dirty="0" smtClean="0"/>
              <a:t>Section 2							Page #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smtClean="0"/>
              <a:t>Section 3							Page #</a:t>
            </a:r>
          </a:p>
          <a:p>
            <a:pPr lvl="1"/>
            <a:r>
              <a:rPr lang="en-US" dirty="0" smtClean="0"/>
              <a:t>Subsection							Page #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67544" y="777720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471753" y="6360368"/>
            <a:ext cx="148717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033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3862" y="1700808"/>
            <a:ext cx="8446610" cy="1224136"/>
          </a:xfrm>
        </p:spPr>
        <p:txBody>
          <a:bodyPr anchor="b" anchorCtr="0">
            <a:normAutofit/>
          </a:bodyPr>
          <a:lstStyle>
            <a:lvl1pPr algn="l">
              <a:defRPr sz="3000" b="0" i="0" cap="all" baseline="0">
                <a:solidFill>
                  <a:srgbClr val="359FD2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Section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78364" y="2906713"/>
            <a:ext cx="8442108" cy="378271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Section Subtitle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67544" y="2908166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5347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3000" baseline="0">
                <a:latin typeface="Arial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>
            <a:lvl1pPr>
              <a:defRPr sz="2000" baseline="0">
                <a:latin typeface="Arial" pitchFamily="34" charset="0"/>
              </a:defRPr>
            </a:lvl1pPr>
            <a:lvl2pPr marL="742950" indent="-285750">
              <a:buFont typeface="Wingdings" pitchFamily="2" charset="2"/>
              <a:buChar char="§"/>
              <a:defRPr sz="1800" baseline="0">
                <a:latin typeface="Arial" pitchFamily="34" charset="0"/>
              </a:defRPr>
            </a:lvl2pPr>
            <a:lvl3pPr marL="1200150" indent="-285750">
              <a:buFontTx/>
              <a:buChar char="-"/>
              <a:defRPr sz="1500" baseline="0">
                <a:latin typeface="Arial" pitchFamily="34" charset="0"/>
              </a:defRPr>
            </a:lvl3pPr>
            <a:lvl4pPr marL="1543050" indent="-171450">
              <a:buFont typeface="Arial" pitchFamily="34" charset="0"/>
              <a:buChar char="•"/>
              <a:defRPr sz="1200" baseline="0">
                <a:latin typeface="Arial" pitchFamily="34" charset="0"/>
              </a:defRPr>
            </a:lvl4pPr>
            <a:lvl5pPr marL="2057400" indent="-228600">
              <a:buFont typeface="Wingdings" pitchFamily="2" charset="2"/>
              <a:buChar char="§"/>
              <a:defRPr sz="1100" baseline="0">
                <a:latin typeface="Arial" pitchFamily="34" charset="0"/>
              </a:defRPr>
            </a:lvl5pPr>
          </a:lstStyle>
          <a:p>
            <a:pPr lvl="0"/>
            <a:r>
              <a:rPr lang="en-US" dirty="0" smtClean="0"/>
              <a:t>Place your text here</a:t>
            </a:r>
          </a:p>
          <a:p>
            <a:pPr lvl="1"/>
            <a:r>
              <a:rPr lang="en-US" dirty="0" smtClean="0"/>
              <a:t>Second level text</a:t>
            </a:r>
          </a:p>
          <a:p>
            <a:pPr lvl="2"/>
            <a:r>
              <a:rPr lang="en-US" dirty="0" smtClean="0"/>
              <a:t>Third level text</a:t>
            </a:r>
          </a:p>
          <a:p>
            <a:pPr lvl="3"/>
            <a:r>
              <a:rPr lang="en-US" dirty="0" smtClean="0"/>
              <a:t>Fourth level text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08848" y="6303640"/>
            <a:ext cx="2133600" cy="365125"/>
          </a:xfrm>
        </p:spPr>
        <p:txBody>
          <a:bodyPr/>
          <a:lstStyle/>
          <a:p>
            <a:fld id="{A220C179-9F06-40D0-93EA-8FF612BB075F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67544" y="777720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471753" y="6360368"/>
            <a:ext cx="148717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618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3000" baseline="0">
                <a:latin typeface="Arial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051720" y="1189826"/>
            <a:ext cx="6635080" cy="4936337"/>
          </a:xfrm>
        </p:spPr>
        <p:txBody>
          <a:bodyPr>
            <a:normAutofit/>
          </a:bodyPr>
          <a:lstStyle>
            <a:lvl1pPr>
              <a:defRPr sz="1600" baseline="0">
                <a:latin typeface="Arial" pitchFamily="34" charset="0"/>
              </a:defRPr>
            </a:lvl1pPr>
            <a:lvl2pPr marL="742950" indent="-285750">
              <a:buFont typeface="Wingdings" pitchFamily="2" charset="2"/>
              <a:buChar char="§"/>
              <a:defRPr sz="1400" baseline="0">
                <a:latin typeface="Arial" pitchFamily="34" charset="0"/>
              </a:defRPr>
            </a:lvl2pPr>
            <a:lvl3pPr marL="1200150" indent="-285750">
              <a:buFontTx/>
              <a:buChar char="-"/>
              <a:defRPr sz="1200" baseline="0">
                <a:latin typeface="Arial" pitchFamily="34" charset="0"/>
              </a:defRPr>
            </a:lvl3pPr>
            <a:lvl4pPr marL="1543050" indent="-171450">
              <a:buFont typeface="Arial" pitchFamily="34" charset="0"/>
              <a:buChar char="•"/>
              <a:defRPr sz="1000" baseline="0">
                <a:latin typeface="Arial" pitchFamily="34" charset="0"/>
              </a:defRPr>
            </a:lvl4pPr>
            <a:lvl5pPr marL="2057400" indent="-228600">
              <a:buFont typeface="Wingdings" pitchFamily="2" charset="2"/>
              <a:buChar char="§"/>
              <a:defRPr sz="1000" baseline="0">
                <a:latin typeface="Arial" pitchFamily="34" charset="0"/>
              </a:defRPr>
            </a:lvl5pPr>
          </a:lstStyle>
          <a:p>
            <a:pPr lvl="0"/>
            <a:r>
              <a:rPr lang="en-US" dirty="0" smtClean="0"/>
              <a:t>Place your text here</a:t>
            </a:r>
          </a:p>
          <a:p>
            <a:pPr lvl="1"/>
            <a:r>
              <a:rPr lang="en-US" dirty="0" smtClean="0"/>
              <a:t>Second level text</a:t>
            </a:r>
          </a:p>
          <a:p>
            <a:pPr lvl="2"/>
            <a:r>
              <a:rPr lang="en-US" dirty="0" smtClean="0"/>
              <a:t>Third level text</a:t>
            </a:r>
          </a:p>
          <a:p>
            <a:pPr lvl="3"/>
            <a:r>
              <a:rPr lang="en-US" dirty="0" smtClean="0"/>
              <a:t>Fourth level text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71753" y="1196752"/>
            <a:ext cx="1363943" cy="493633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000" b="0" i="1" baseline="0">
                <a:latin typeface="Arial" pitchFamily="34" charset="0"/>
              </a:defRPr>
            </a:lvl1pPr>
            <a:lvl2pPr marL="742950" indent="-285750">
              <a:buFont typeface="Wingdings" pitchFamily="2" charset="2"/>
              <a:buChar char="§"/>
              <a:defRPr sz="1400" baseline="0">
                <a:latin typeface="Arial" pitchFamily="34" charset="0"/>
              </a:defRPr>
            </a:lvl2pPr>
            <a:lvl3pPr marL="1200150" indent="-285750">
              <a:buFontTx/>
              <a:buChar char="-"/>
              <a:defRPr sz="1200" baseline="0">
                <a:latin typeface="Arial" pitchFamily="34" charset="0"/>
              </a:defRPr>
            </a:lvl3pPr>
            <a:lvl4pPr marL="1543050" indent="-171450">
              <a:buFont typeface="Arial" pitchFamily="34" charset="0"/>
              <a:buChar char="•"/>
              <a:defRPr sz="1000" baseline="0">
                <a:latin typeface="Arial" pitchFamily="34" charset="0"/>
              </a:defRPr>
            </a:lvl4pPr>
            <a:lvl5pPr marL="2057400" indent="-228600">
              <a:buFont typeface="Wingdings" pitchFamily="2" charset="2"/>
              <a:buChar char="§"/>
              <a:defRPr sz="1000" baseline="0">
                <a:latin typeface="Arial" pitchFamily="34" charset="0"/>
              </a:defRPr>
            </a:lvl5pPr>
          </a:lstStyle>
          <a:p>
            <a:pPr lvl="0"/>
            <a:r>
              <a:rPr lang="en-US" dirty="0" smtClean="0"/>
              <a:t>Place your text here</a:t>
            </a:r>
          </a:p>
        </p:txBody>
      </p:sp>
      <p:pic>
        <p:nvPicPr>
          <p:cNvPr id="11" name="Picture 10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471753" y="6360368"/>
            <a:ext cx="1487170" cy="381000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>
            <a:off x="467544" y="777720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0881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Slide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47574" y="802905"/>
            <a:ext cx="8228882" cy="409087"/>
          </a:xfrm>
        </p:spPr>
        <p:txBody>
          <a:bodyPr anchor="b">
            <a:norm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1574038"/>
            <a:ext cx="1378496" cy="455212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000" i="1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Add comments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2051720" y="1588036"/>
            <a:ext cx="6624736" cy="360040"/>
          </a:xfrm>
          <a:solidFill>
            <a:srgbClr val="0C9BE2"/>
          </a:solidFill>
        </p:spPr>
        <p:txBody>
          <a:bodyPr anchor="ctr" anchorCtr="0">
            <a:normAutofit/>
          </a:bodyPr>
          <a:lstStyle>
            <a:lvl1pPr marL="0" indent="0">
              <a:buNone/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51720" y="2060848"/>
            <a:ext cx="6635081" cy="4065315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defRPr lang="en-GB" sz="160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67544" y="777720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471753" y="6360368"/>
            <a:ext cx="148717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376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Slide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2816"/>
            <a:ext cx="4040188" cy="360000"/>
          </a:xfrm>
          <a:solidFill>
            <a:srgbClr val="0C9BE2"/>
          </a:solidFill>
        </p:spPr>
        <p:txBody>
          <a:bodyPr vert="horz" lIns="91440" tIns="45720" rIns="91440" bIns="45720" rtlCol="0" anchor="ctr" anchorCtr="0">
            <a:normAutofit/>
          </a:bodyPr>
          <a:lstStyle>
            <a:lvl1pPr marL="342900" indent="-342900">
              <a:buNone/>
              <a:defRPr lang="en-US" sz="1400" b="1" baseline="0" smtClean="0">
                <a:solidFill>
                  <a:schemeClr val="bg1"/>
                </a:solidFill>
              </a:defRPr>
            </a:lvl1pPr>
          </a:lstStyle>
          <a:p>
            <a:pPr marL="0" lvl="0" indent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44824"/>
            <a:ext cx="4040188" cy="4281339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defRPr lang="en-GB" sz="160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12816"/>
            <a:ext cx="4041775" cy="360000"/>
          </a:xfrm>
          <a:solidFill>
            <a:srgbClr val="0C9BE2"/>
          </a:solidFill>
        </p:spPr>
        <p:txBody>
          <a:bodyPr vert="horz" lIns="91440" tIns="45720" rIns="91440" bIns="45720" rtlCol="0" anchor="ctr" anchorCtr="0">
            <a:normAutofit/>
          </a:bodyPr>
          <a:lstStyle>
            <a:lvl1pPr marL="342900" indent="-342900">
              <a:buFontTx/>
              <a:buNone/>
              <a:defRPr lang="en-US" sz="1400" b="1" baseline="0" smtClean="0">
                <a:solidFill>
                  <a:schemeClr val="bg1"/>
                </a:solidFill>
              </a:defRPr>
            </a:lvl1pPr>
          </a:lstStyle>
          <a:p>
            <a:pPr marL="0" lvl="0" indent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44824"/>
            <a:ext cx="4041775" cy="4281339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defRPr lang="en-GB" sz="160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67544" y="777720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471753" y="6360368"/>
            <a:ext cx="1487170" cy="381000"/>
          </a:xfrm>
          <a:prstGeom prst="rect">
            <a:avLst/>
          </a:prstGeom>
        </p:spPr>
      </p:pic>
      <p:sp>
        <p:nvSpPr>
          <p:cNvPr id="13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67544" y="849951"/>
            <a:ext cx="8208912" cy="360040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02525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000" baseline="0"/>
            </a:lvl1pPr>
          </a:lstStyle>
          <a:p>
            <a:r>
              <a:rPr lang="en-US" dirty="0" smtClean="0"/>
              <a:t>Contact details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2060848"/>
            <a:ext cx="4038600" cy="4065315"/>
          </a:xfrm>
        </p:spPr>
        <p:txBody>
          <a:bodyPr/>
          <a:lstStyle>
            <a:lvl1pPr marL="0" indent="0">
              <a:buNone/>
              <a:defRPr sz="14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Add contact details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2060848"/>
            <a:ext cx="4038600" cy="406531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Add contact details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67544" y="777720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471753" y="6360368"/>
            <a:ext cx="148717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261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05272" y="1969963"/>
            <a:ext cx="4042792" cy="562074"/>
          </a:xfrm>
        </p:spPr>
        <p:txBody>
          <a:bodyPr>
            <a:normAutofit/>
          </a:bodyPr>
          <a:lstStyle>
            <a:lvl1pPr>
              <a:defRPr sz="1800" baseline="0"/>
            </a:lvl1pPr>
          </a:lstStyle>
          <a:p>
            <a:r>
              <a:rPr lang="en-US" dirty="0" smtClean="0"/>
              <a:t>Contact details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105272" y="2532037"/>
            <a:ext cx="4038600" cy="3417243"/>
          </a:xfrm>
        </p:spPr>
        <p:txBody>
          <a:bodyPr/>
          <a:lstStyle>
            <a:lvl1pPr marL="0" indent="0">
              <a:buNone/>
              <a:defRPr sz="14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Add contact details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Picture 10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467544" y="404664"/>
            <a:ext cx="2968625" cy="104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678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0C179-9F06-40D0-93EA-8FF612BB0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640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1" r:id="rId3"/>
    <p:sldLayoutId id="2147483650" r:id="rId4"/>
    <p:sldLayoutId id="2147483660" r:id="rId5"/>
    <p:sldLayoutId id="2147483661" r:id="rId6"/>
    <p:sldLayoutId id="2147483653" r:id="rId7"/>
    <p:sldLayoutId id="2147483652" r:id="rId8"/>
    <p:sldLayoutId id="2147483663" r:id="rId9"/>
    <p:sldLayoutId id="2147483664" r:id="rId10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 baseline="0">
          <a:solidFill>
            <a:schemeClr val="tx1"/>
          </a:solidFill>
          <a:latin typeface="Arial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‒"/>
        <a:defRPr sz="1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1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628801"/>
            <a:ext cx="8103348" cy="3681512"/>
          </a:xfrm>
        </p:spPr>
        <p:txBody>
          <a:bodyPr>
            <a:noAutofit/>
          </a:bodyPr>
          <a:lstStyle/>
          <a:p>
            <a:pPr algn="ctr"/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3200" i="1" dirty="0" smtClean="0"/>
              <a:t>ICS: A (very) Quick Overview</a:t>
            </a:r>
            <a:r>
              <a:rPr lang="en-GB" i="1" dirty="0" smtClean="0"/>
              <a:t/>
            </a:r>
            <a:br>
              <a:rPr lang="en-GB" i="1" dirty="0" smtClean="0"/>
            </a:br>
            <a:r>
              <a:rPr lang="en-GB" sz="2400" i="1" dirty="0" smtClean="0"/>
              <a:t>Presentation by Paolo Cadoni, Chair, CSFWG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Asuncion, </a:t>
            </a:r>
            <a:r>
              <a:rPr lang="en-GB" sz="2400" dirty="0"/>
              <a:t>10 November 2016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597683" y="1628801"/>
            <a:ext cx="61295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IAIS 23rd Annual Conference</a:t>
            </a:r>
          </a:p>
          <a:p>
            <a:pPr algn="ctr"/>
            <a:r>
              <a:rPr lang="en-US" sz="3200" dirty="0" smtClean="0"/>
              <a:t>Major Projects Update Panel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07922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ICS – milestones a quick recap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October 2013 announcement of beginning of ICS project</a:t>
            </a:r>
          </a:p>
          <a:p>
            <a:r>
              <a:rPr lang="en-GB" dirty="0" smtClean="0"/>
              <a:t>December 2014 – First ICS Consultation Document</a:t>
            </a:r>
          </a:p>
          <a:p>
            <a:r>
              <a:rPr lang="en-GB" dirty="0" smtClean="0"/>
              <a:t>February 2015 – very significant amount and volume of comments received from Members and Stakeholders</a:t>
            </a:r>
          </a:p>
          <a:p>
            <a:r>
              <a:rPr lang="en-GB" dirty="0" smtClean="0"/>
              <a:t>May 2015 – field testing of ICS began with full calculation on MAV basis (2014 field testing focused only on valuation)</a:t>
            </a:r>
          </a:p>
          <a:p>
            <a:r>
              <a:rPr lang="en-GB" dirty="0" smtClean="0"/>
              <a:t>May 2016 – field testing of ICS with full calculation on both MAV and GAAP+ basis</a:t>
            </a:r>
          </a:p>
          <a:p>
            <a:r>
              <a:rPr lang="en-GB" dirty="0" smtClean="0"/>
              <a:t>July 2016 – Second ICS Consultation Document</a:t>
            </a:r>
          </a:p>
          <a:p>
            <a:r>
              <a:rPr lang="en-GB" dirty="0" smtClean="0"/>
              <a:t>October 2016 – Comments received on 2</a:t>
            </a:r>
            <a:r>
              <a:rPr lang="en-GB" baseline="30000" dirty="0" smtClean="0"/>
              <a:t>nd</a:t>
            </a:r>
            <a:r>
              <a:rPr lang="en-GB" dirty="0" smtClean="0"/>
              <a:t> ICS CD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 smtClean="0"/>
              <a:t>Looking forward</a:t>
            </a:r>
          </a:p>
          <a:p>
            <a:r>
              <a:rPr lang="en-GB" dirty="0" smtClean="0"/>
              <a:t>July 2017 – ICS Version 1.0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878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ICS Consultation Document comments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100" dirty="0"/>
              <a:t>236 Questions in the Consultation Document…</a:t>
            </a:r>
          </a:p>
          <a:p>
            <a:pPr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endParaRPr lang="en-US" sz="750" dirty="0"/>
          </a:p>
          <a:p>
            <a:pPr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100" dirty="0"/>
              <a:t>We received…</a:t>
            </a:r>
          </a:p>
          <a:p>
            <a:pPr lvl="1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endParaRPr lang="en-US" sz="900" dirty="0"/>
          </a:p>
          <a:p>
            <a:pPr lvl="1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1500" dirty="0" smtClean="0"/>
              <a:t>76 </a:t>
            </a:r>
            <a:r>
              <a:rPr lang="en-US" sz="1500" dirty="0"/>
              <a:t>submissions from:</a:t>
            </a:r>
          </a:p>
          <a:p>
            <a:pPr lvl="2">
              <a:spcBef>
                <a:spcPts val="0"/>
              </a:spcBef>
              <a:spcAft>
                <a:spcPts val="900"/>
              </a:spcAft>
            </a:pPr>
            <a:r>
              <a:rPr lang="en-US" sz="1500" dirty="0" smtClean="0"/>
              <a:t>15 </a:t>
            </a:r>
            <a:r>
              <a:rPr lang="en-US" sz="1500" dirty="0"/>
              <a:t>insurance trade </a:t>
            </a:r>
            <a:r>
              <a:rPr lang="en-US" sz="1500" dirty="0" smtClean="0"/>
              <a:t>associations</a:t>
            </a:r>
            <a:endParaRPr lang="en-US" sz="1500" dirty="0"/>
          </a:p>
          <a:p>
            <a:pPr lvl="2">
              <a:spcBef>
                <a:spcPts val="0"/>
              </a:spcBef>
              <a:spcAft>
                <a:spcPts val="900"/>
              </a:spcAft>
            </a:pPr>
            <a:r>
              <a:rPr lang="en-US" sz="1500" dirty="0" smtClean="0"/>
              <a:t>32 </a:t>
            </a:r>
            <a:r>
              <a:rPr lang="en-US" sz="1500" dirty="0"/>
              <a:t>insurance </a:t>
            </a:r>
            <a:r>
              <a:rPr lang="en-US" sz="1500" dirty="0" smtClean="0"/>
              <a:t>companies (of which 25 are from Field Testing volunteers)</a:t>
            </a:r>
            <a:endParaRPr lang="en-US" sz="1500" dirty="0"/>
          </a:p>
          <a:p>
            <a:pPr lvl="2">
              <a:spcBef>
                <a:spcPts val="0"/>
              </a:spcBef>
              <a:spcAft>
                <a:spcPts val="900"/>
              </a:spcAft>
            </a:pPr>
            <a:r>
              <a:rPr lang="en-US" dirty="0"/>
              <a:t>8</a:t>
            </a:r>
            <a:r>
              <a:rPr lang="en-US" sz="1500" dirty="0" smtClean="0"/>
              <a:t> </a:t>
            </a:r>
            <a:r>
              <a:rPr lang="en-US" sz="1500" dirty="0"/>
              <a:t>actuarial associations, including the IAA</a:t>
            </a:r>
          </a:p>
          <a:p>
            <a:pPr lvl="2">
              <a:spcBef>
                <a:spcPts val="0"/>
              </a:spcBef>
              <a:spcAft>
                <a:spcPts val="900"/>
              </a:spcAft>
            </a:pPr>
            <a:r>
              <a:rPr lang="en-US" sz="1500" dirty="0"/>
              <a:t>15 IAIS Members</a:t>
            </a:r>
          </a:p>
          <a:p>
            <a:pPr lvl="2">
              <a:spcBef>
                <a:spcPts val="0"/>
              </a:spcBef>
              <a:spcAft>
                <a:spcPts val="900"/>
              </a:spcAft>
            </a:pPr>
            <a:r>
              <a:rPr lang="en-US" sz="1500" dirty="0" smtClean="0"/>
              <a:t>6 </a:t>
            </a:r>
            <a:r>
              <a:rPr lang="en-US" sz="1500" dirty="0"/>
              <a:t>Other (Academia, Professional Services, Chamber of Commerce)</a:t>
            </a:r>
          </a:p>
          <a:p>
            <a:pPr lvl="1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endParaRPr lang="en-US" sz="900" dirty="0"/>
          </a:p>
          <a:p>
            <a:pPr lvl="1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1500" dirty="0"/>
              <a:t>For a total of over 2,000 pages</a:t>
            </a:r>
            <a:r>
              <a:rPr lang="en-US" sz="1500" dirty="0" smtClean="0"/>
              <a:t>…</a:t>
            </a:r>
          </a:p>
          <a:p>
            <a:pPr lvl="1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1500" dirty="0" smtClean="0"/>
              <a:t>The comments have been published on the IAIS website</a:t>
            </a:r>
          </a:p>
          <a:p>
            <a:pPr lvl="1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endParaRPr lang="en-GB" sz="1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42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Field Testing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Increasing volunteers – up from 34 in 2015 to 41 in 2016</a:t>
            </a:r>
          </a:p>
          <a:p>
            <a:endParaRPr lang="en-GB" dirty="0"/>
          </a:p>
          <a:p>
            <a:r>
              <a:rPr lang="en-GB" dirty="0" smtClean="0"/>
              <a:t>Volunteers with head offices in 16 countries in Europe, Asia, North America and Africa – approximately 30% of all global insurance premiums</a:t>
            </a:r>
          </a:p>
          <a:p>
            <a:endParaRPr lang="en-US" dirty="0" smtClean="0"/>
          </a:p>
          <a:p>
            <a:r>
              <a:rPr lang="en-US" dirty="0" smtClean="0"/>
              <a:t>Confidential </a:t>
            </a:r>
            <a:r>
              <a:rPr lang="en-US" dirty="0"/>
              <a:t>reporting (BCR+HLA)</a:t>
            </a:r>
          </a:p>
          <a:p>
            <a:endParaRPr lang="en-US" dirty="0"/>
          </a:p>
          <a:p>
            <a:r>
              <a:rPr lang="en-US" dirty="0"/>
              <a:t>MAV scenarios and GAAP+ reconciliation</a:t>
            </a:r>
          </a:p>
          <a:p>
            <a:endParaRPr lang="en-US" dirty="0"/>
          </a:p>
          <a:p>
            <a:r>
              <a:rPr lang="en-US" dirty="0"/>
              <a:t>ICS development – full ICS calculation on MAV and GAAP+ basis</a:t>
            </a:r>
          </a:p>
          <a:p>
            <a:endParaRPr lang="en-US" dirty="0"/>
          </a:p>
          <a:p>
            <a:r>
              <a:rPr lang="en-US" dirty="0"/>
              <a:t>Insurance calibration (Health, Life, Non-Life)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814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Results of field testing analysis</a:t>
            </a:r>
          </a:p>
          <a:p>
            <a:endParaRPr lang="en-GB" dirty="0"/>
          </a:p>
          <a:p>
            <a:r>
              <a:rPr lang="en-GB" dirty="0" smtClean="0"/>
              <a:t>Key take </a:t>
            </a:r>
            <a:r>
              <a:rPr lang="en-GB" dirty="0" err="1" smtClean="0"/>
              <a:t>aways</a:t>
            </a:r>
            <a:r>
              <a:rPr lang="en-GB" dirty="0" smtClean="0"/>
              <a:t> from ICS CD comments</a:t>
            </a:r>
          </a:p>
          <a:p>
            <a:endParaRPr lang="en-GB" dirty="0"/>
          </a:p>
          <a:p>
            <a:r>
              <a:rPr lang="en-GB" dirty="0" smtClean="0"/>
              <a:t>Recommendations on way forward for ICS Version 1.0</a:t>
            </a:r>
          </a:p>
          <a:p>
            <a:endParaRPr lang="en-GB" dirty="0"/>
          </a:p>
          <a:p>
            <a:r>
              <a:rPr lang="en-GB" dirty="0" smtClean="0"/>
              <a:t>Decisions on ICS Version 1.0 beginning in January</a:t>
            </a:r>
          </a:p>
          <a:p>
            <a:endParaRPr lang="en-GB" dirty="0"/>
          </a:p>
          <a:p>
            <a:r>
              <a:rPr lang="en-GB" dirty="0" smtClean="0"/>
              <a:t>Stakeholder meetings and </a:t>
            </a:r>
            <a:r>
              <a:rPr lang="en-GB" dirty="0" err="1" smtClean="0"/>
              <a:t>telcos</a:t>
            </a:r>
            <a:endParaRPr lang="en-GB" dirty="0" smtClean="0"/>
          </a:p>
          <a:p>
            <a:pPr lvl="1"/>
            <a:r>
              <a:rPr lang="en-GB" dirty="0" smtClean="0"/>
              <a:t>November 30 telco</a:t>
            </a:r>
          </a:p>
          <a:p>
            <a:pPr lvl="1"/>
            <a:r>
              <a:rPr lang="en-GB" dirty="0" smtClean="0"/>
              <a:t>January 17 meeting in La Jolla, California, USA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323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3196</TotalTime>
  <Words>308</Words>
  <Application>Microsoft Office PowerPoint</Application>
  <PresentationFormat>On-screen Show (4:3)</PresentationFormat>
  <Paragraphs>62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 Theme</vt:lpstr>
      <vt:lpstr>     ICS: A (very) Quick Overview Presentation by Paolo Cadoni, Chair, CSFWG   Asuncion, 10 November 2016  </vt:lpstr>
      <vt:lpstr>ICS – milestones a quick recap</vt:lpstr>
      <vt:lpstr>ICS Consultation Document comments</vt:lpstr>
      <vt:lpstr>Field Testing</vt:lpstr>
      <vt:lpstr>Process</vt:lpstr>
    </vt:vector>
  </TitlesOfParts>
  <Company>Bank for International Settlements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Aubel, Anna</dc:creator>
  <cp:lastModifiedBy>Hogge, Stephen</cp:lastModifiedBy>
  <cp:revision>213</cp:revision>
  <cp:lastPrinted>2016-10-31T17:29:57Z</cp:lastPrinted>
  <dcterms:created xsi:type="dcterms:W3CDTF">2013-10-24T09:50:26Z</dcterms:created>
  <dcterms:modified xsi:type="dcterms:W3CDTF">2016-11-15T16:48:06Z</dcterms:modified>
</cp:coreProperties>
</file>