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466" r:id="rId5"/>
    <p:sldId id="463" r:id="rId6"/>
    <p:sldId id="462" r:id="rId7"/>
    <p:sldId id="465" r:id="rId8"/>
    <p:sldId id="460" r:id="rId9"/>
    <p:sldId id="464" r:id="rId1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olfi, Andrew" initials="AR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9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94" autoAdjust="0"/>
    <p:restoredTop sz="66966" autoAdjust="0"/>
  </p:normalViewPr>
  <p:slideViewPr>
    <p:cSldViewPr>
      <p:cViewPr varScale="1">
        <p:scale>
          <a:sx n="50" d="100"/>
          <a:sy n="50" d="100"/>
        </p:scale>
        <p:origin x="2058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38" y="-90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6363" cy="511730"/>
          </a:xfrm>
          <a:prstGeom prst="rect">
            <a:avLst/>
          </a:prstGeom>
        </p:spPr>
        <p:txBody>
          <a:bodyPr vert="horz" lIns="94750" tIns="47375" rIns="94750" bIns="47375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6" y="1"/>
            <a:ext cx="3076363" cy="511730"/>
          </a:xfrm>
          <a:prstGeom prst="rect">
            <a:avLst/>
          </a:prstGeom>
        </p:spPr>
        <p:txBody>
          <a:bodyPr vert="horz" lIns="94750" tIns="47375" rIns="94750" bIns="47375" rtlCol="0"/>
          <a:lstStyle>
            <a:lvl1pPr algn="r">
              <a:defRPr sz="1300"/>
            </a:lvl1pPr>
          </a:lstStyle>
          <a:p>
            <a:fld id="{59228BDA-53D2-4377-9EE3-69B9799EC0F4}" type="datetimeFigureOut">
              <a:rPr lang="en-GB" smtClean="0"/>
              <a:t>08.11.2016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0"/>
          </a:xfrm>
          <a:prstGeom prst="rect">
            <a:avLst/>
          </a:prstGeom>
        </p:spPr>
        <p:txBody>
          <a:bodyPr vert="horz" lIns="94750" tIns="47375" rIns="94750" bIns="47375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6" y="9721106"/>
            <a:ext cx="3076363" cy="511730"/>
          </a:xfrm>
          <a:prstGeom prst="rect">
            <a:avLst/>
          </a:prstGeom>
        </p:spPr>
        <p:txBody>
          <a:bodyPr vert="horz" lIns="94750" tIns="47375" rIns="94750" bIns="47375" rtlCol="0" anchor="b"/>
          <a:lstStyle>
            <a:lvl1pPr algn="r">
              <a:defRPr sz="1300"/>
            </a:lvl1pPr>
          </a:lstStyle>
          <a:p>
            <a:fld id="{C3AD3BAE-ABAA-4634-AE23-A6EE8753F7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076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917" cy="512058"/>
          </a:xfrm>
          <a:prstGeom prst="rect">
            <a:avLst/>
          </a:prstGeom>
        </p:spPr>
        <p:txBody>
          <a:bodyPr vert="horz" lIns="94750" tIns="47375" rIns="94750" bIns="47375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0727" y="1"/>
            <a:ext cx="3076917" cy="512058"/>
          </a:xfrm>
          <a:prstGeom prst="rect">
            <a:avLst/>
          </a:prstGeom>
        </p:spPr>
        <p:txBody>
          <a:bodyPr vert="horz" lIns="94750" tIns="47375" rIns="94750" bIns="47375" rtlCol="0"/>
          <a:lstStyle>
            <a:lvl1pPr algn="r">
              <a:defRPr sz="1300"/>
            </a:lvl1pPr>
          </a:lstStyle>
          <a:p>
            <a:fld id="{7545D280-1BD8-4669-A8A1-2EF911E5A3FF}" type="datetimeFigureOut">
              <a:rPr lang="en-GB" smtClean="0"/>
              <a:t>08.11.2016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5" rIns="94750" bIns="4737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2096"/>
            <a:ext cx="5679440" cy="4605249"/>
          </a:xfrm>
          <a:prstGeom prst="rect">
            <a:avLst/>
          </a:prstGeom>
        </p:spPr>
        <p:txBody>
          <a:bodyPr vert="horz" lIns="94750" tIns="47375" rIns="94750" bIns="4737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0919"/>
            <a:ext cx="3076917" cy="512058"/>
          </a:xfrm>
          <a:prstGeom prst="rect">
            <a:avLst/>
          </a:prstGeom>
        </p:spPr>
        <p:txBody>
          <a:bodyPr vert="horz" lIns="94750" tIns="47375" rIns="94750" bIns="47375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0727" y="9720919"/>
            <a:ext cx="3076917" cy="512058"/>
          </a:xfrm>
          <a:prstGeom prst="rect">
            <a:avLst/>
          </a:prstGeom>
        </p:spPr>
        <p:txBody>
          <a:bodyPr vert="horz" lIns="94750" tIns="47375" rIns="94750" bIns="47375" rtlCol="0" anchor="b"/>
          <a:lstStyle>
            <a:lvl1pPr algn="r">
              <a:defRPr sz="1300"/>
            </a:lvl1pPr>
          </a:lstStyle>
          <a:p>
            <a:fld id="{7436C322-1FEC-4C25-9DF9-234F3C994B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06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570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defTabSz="879470">
              <a:buFont typeface="Arial" panose="020B0604020202020204" pitchFamily="34" charset="0"/>
              <a:buNone/>
              <a:defRPr/>
            </a:pPr>
            <a:endParaRPr lang="en-GB" sz="1300" dirty="0">
              <a:solidFill>
                <a:prstClr val="black"/>
              </a:solidFill>
              <a:latin typeface="Arial"/>
              <a:ea typeface="MS Mincho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A26D-AD2D-480F-B4D7-BABCFBCB3C2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861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431">
              <a:defRPr/>
            </a:pPr>
            <a:endParaRPr lang="en-US" sz="1200" dirty="0">
              <a:solidFill>
                <a:prstClr val="black"/>
              </a:solidFill>
              <a:latin typeface="Arial" panose="020B0604020202020204" pitchFamily="34" charset="0"/>
              <a:ea typeface="MS Mincho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517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9045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412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6C322-1FEC-4C25-9DF9-234F3C994BC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45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56330" y="2130425"/>
            <a:ext cx="8103348" cy="14700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81496" y="4581128"/>
            <a:ext cx="8094959" cy="1665289"/>
          </a:xfrm>
        </p:spPr>
        <p:txBody>
          <a:bodyPr>
            <a:normAutofit/>
          </a:bodyPr>
          <a:lstStyle>
            <a:lvl1pPr marL="0" indent="0" algn="l">
              <a:buNone/>
              <a:defRPr sz="1230" baseline="0">
                <a:solidFill>
                  <a:schemeClr val="tx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Name, Title</a:t>
            </a:r>
          </a:p>
          <a:p>
            <a:endParaRPr lang="en-GB" dirty="0"/>
          </a:p>
        </p:txBody>
      </p:sp>
      <p:pic>
        <p:nvPicPr>
          <p:cNvPr id="7" name="Picture 6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683568" y="371376"/>
            <a:ext cx="2968625" cy="10414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592" y="5445222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804" y="5445224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148" y="5445224"/>
            <a:ext cx="1522908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5445224"/>
            <a:ext cx="1522907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379" y="5445222"/>
            <a:ext cx="1522906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3390" y="5445224"/>
            <a:ext cx="1530610" cy="10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500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000" baseline="0">
                <a:latin typeface="Arial" pitchFamily="34" charset="0"/>
              </a:defRPr>
            </a:lvl1pPr>
          </a:lstStyle>
          <a:p>
            <a:r>
              <a:rPr lang="en-US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 lang="en-US" sz="18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00100" indent="-342900">
              <a:buFont typeface="+mj-lt"/>
              <a:buAutoNum type="alphaUcPeriod"/>
              <a:defRPr sz="14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4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4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4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Section 1							Page #</a:t>
            </a:r>
          </a:p>
          <a:p>
            <a:pPr lvl="0"/>
            <a:r>
              <a:rPr lang="en-US" dirty="0" smtClean="0"/>
              <a:t>Section 2							Page #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Section 3							Page #</a:t>
            </a:r>
          </a:p>
          <a:p>
            <a:pPr lvl="1"/>
            <a:r>
              <a:rPr lang="en-US" dirty="0" smtClean="0"/>
              <a:t>Subsection							Page #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033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3862" y="1700808"/>
            <a:ext cx="8446610" cy="1224136"/>
          </a:xfrm>
        </p:spPr>
        <p:txBody>
          <a:bodyPr anchor="b" anchorCtr="0">
            <a:normAutofit/>
          </a:bodyPr>
          <a:lstStyle>
            <a:lvl1pPr algn="l">
              <a:defRPr sz="3000" b="0" i="0" cap="all" baseline="0">
                <a:solidFill>
                  <a:srgbClr val="359FD2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Section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78364" y="2906713"/>
            <a:ext cx="8442108" cy="378271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Section Subtitle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2908166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34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000" baseline="0">
                <a:latin typeface="Arial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000" baseline="0">
                <a:latin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 sz="18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5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2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1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Place your text here</a:t>
            </a:r>
          </a:p>
          <a:p>
            <a:pPr lvl="1"/>
            <a:r>
              <a:rPr lang="en-US" dirty="0" smtClean="0"/>
              <a:t>Second level text</a:t>
            </a:r>
          </a:p>
          <a:p>
            <a:pPr lvl="2"/>
            <a:r>
              <a:rPr lang="en-US" dirty="0" smtClean="0"/>
              <a:t>Third level text</a:t>
            </a:r>
          </a:p>
          <a:p>
            <a:pPr lvl="3"/>
            <a:r>
              <a:rPr lang="en-US" dirty="0" smtClean="0"/>
              <a:t>Fourth level text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1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3000" baseline="0">
                <a:latin typeface="Arial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051720" y="1189826"/>
            <a:ext cx="6635080" cy="4936337"/>
          </a:xfrm>
        </p:spPr>
        <p:txBody>
          <a:bodyPr>
            <a:normAutofit/>
          </a:bodyPr>
          <a:lstStyle>
            <a:lvl1pPr>
              <a:defRPr sz="1600" baseline="0">
                <a:latin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 sz="14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2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0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0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Place your text here</a:t>
            </a:r>
          </a:p>
          <a:p>
            <a:pPr lvl="1"/>
            <a:r>
              <a:rPr lang="en-US" dirty="0" smtClean="0"/>
              <a:t>Second level text</a:t>
            </a:r>
          </a:p>
          <a:p>
            <a:pPr lvl="2"/>
            <a:r>
              <a:rPr lang="en-US" dirty="0" smtClean="0"/>
              <a:t>Third level text</a:t>
            </a:r>
          </a:p>
          <a:p>
            <a:pPr lvl="3"/>
            <a:r>
              <a:rPr lang="en-US" dirty="0" smtClean="0"/>
              <a:t>Fourth level text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71753" y="1196752"/>
            <a:ext cx="1363943" cy="493633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 b="0" i="1" baseline="0">
                <a:latin typeface="Arial" pitchFamily="34" charset="0"/>
              </a:defRPr>
            </a:lvl1pPr>
            <a:lvl2pPr marL="742950" indent="-285750">
              <a:buFont typeface="Wingdings" pitchFamily="2" charset="2"/>
              <a:buChar char="§"/>
              <a:defRPr sz="1400" baseline="0">
                <a:latin typeface="Arial" pitchFamily="34" charset="0"/>
              </a:defRPr>
            </a:lvl2pPr>
            <a:lvl3pPr marL="1200150" indent="-285750">
              <a:buFontTx/>
              <a:buChar char="-"/>
              <a:defRPr sz="1200" baseline="0">
                <a:latin typeface="Arial" pitchFamily="34" charset="0"/>
              </a:defRPr>
            </a:lvl3pPr>
            <a:lvl4pPr marL="1543050" indent="-171450">
              <a:buFont typeface="Arial" pitchFamily="34" charset="0"/>
              <a:buChar char="•"/>
              <a:defRPr sz="1000" baseline="0">
                <a:latin typeface="Arial" pitchFamily="34" charset="0"/>
              </a:defRPr>
            </a:lvl4pPr>
            <a:lvl5pPr marL="2057400" indent="-228600">
              <a:buFont typeface="Wingdings" pitchFamily="2" charset="2"/>
              <a:buChar char="§"/>
              <a:defRPr sz="1000"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Place your text here</a:t>
            </a:r>
          </a:p>
        </p:txBody>
      </p:sp>
      <p:pic>
        <p:nvPicPr>
          <p:cNvPr id="11" name="Picture 10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088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7574" y="802905"/>
            <a:ext cx="8228882" cy="409087"/>
          </a:xfrm>
        </p:spPr>
        <p:txBody>
          <a:bodyPr anchor="b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574038"/>
            <a:ext cx="1378496" cy="455212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000" i="1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Add comments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2051720" y="1588036"/>
            <a:ext cx="6624736" cy="360040"/>
          </a:xfrm>
          <a:solidFill>
            <a:srgbClr val="0C9BE2"/>
          </a:solidFill>
        </p:spPr>
        <p:txBody>
          <a:bodyPr anchor="ctr" anchorCtr="0">
            <a:normAutofit/>
          </a:bodyPr>
          <a:lstStyle>
            <a:lvl1pPr marL="0" indent="0">
              <a:buNone/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51720" y="2060848"/>
            <a:ext cx="6635081" cy="4065315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defRPr lang="en-GB" sz="16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376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12816"/>
            <a:ext cx="4040188" cy="360000"/>
          </a:xfrm>
          <a:solidFill>
            <a:srgbClr val="0C9BE2"/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>
              <a:buNone/>
              <a:defRPr lang="en-US" sz="1400" b="1" baseline="0" smtClean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4281339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defRPr lang="en-GB" sz="16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12816"/>
            <a:ext cx="4041775" cy="360000"/>
          </a:xfrm>
          <a:solidFill>
            <a:srgbClr val="0C9BE2"/>
          </a:solidFill>
        </p:spPr>
        <p:txBody>
          <a:bodyPr vert="horz" lIns="91440" tIns="45720" rIns="91440" bIns="45720" rtlCol="0" anchor="ctr" anchorCtr="0">
            <a:normAutofit/>
          </a:bodyPr>
          <a:lstStyle>
            <a:lvl1pPr marL="342900" indent="-342900">
              <a:buFontTx/>
              <a:buNone/>
              <a:defRPr lang="en-US" sz="1400" b="1" baseline="0" smtClean="0">
                <a:solidFill>
                  <a:schemeClr val="bg1"/>
                </a:solidFill>
              </a:defRPr>
            </a:lvl1pPr>
          </a:lstStyle>
          <a:p>
            <a:pPr marL="0" lvl="0" indent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algn="l" defTabSz="914400" rtl="0" eaLnBrk="1" latinLnBrk="0" hangingPunct="1">
              <a:spcBef>
                <a:spcPct val="20000"/>
              </a:spcBef>
              <a:defRPr lang="en-US" sz="1600" kern="1200" baseline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algn="l" defTabSz="914400" rtl="0" eaLnBrk="1" latinLnBrk="0" hangingPunct="1">
              <a:spcBef>
                <a:spcPct val="20000"/>
              </a:spcBef>
              <a:defRPr lang="en-GB" sz="1600" kern="1200" baseline="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67544" y="849951"/>
            <a:ext cx="8208912" cy="360040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2525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000" baseline="0"/>
            </a:lvl1pPr>
          </a:lstStyle>
          <a:p>
            <a:r>
              <a:rPr lang="en-US" dirty="0" smtClean="0"/>
              <a:t>Contact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2060848"/>
            <a:ext cx="4038600" cy="4065315"/>
          </a:xfrm>
        </p:spPr>
        <p:txBody>
          <a:bodyPr/>
          <a:lstStyle>
            <a:lvl1pPr marL="0" indent="0">
              <a:buNone/>
              <a:defRPr sz="14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Add contact details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2060848"/>
            <a:ext cx="4038600" cy="4065315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Add contact details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777720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71753" y="6360368"/>
            <a:ext cx="148717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26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05272" y="1969963"/>
            <a:ext cx="4042792" cy="562074"/>
          </a:xfrm>
        </p:spPr>
        <p:txBody>
          <a:bodyPr>
            <a:normAutofit/>
          </a:bodyPr>
          <a:lstStyle>
            <a:lvl1pPr>
              <a:defRPr sz="1800" baseline="0"/>
            </a:lvl1pPr>
          </a:lstStyle>
          <a:p>
            <a:r>
              <a:rPr lang="en-US" dirty="0" smtClean="0"/>
              <a:t>Contact details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105272" y="2532037"/>
            <a:ext cx="4038600" cy="3417243"/>
          </a:xfrm>
        </p:spPr>
        <p:txBody>
          <a:bodyPr/>
          <a:lstStyle>
            <a:lvl1pPr marL="0" indent="0">
              <a:buNone/>
              <a:defRPr sz="14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Add contact details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/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467544" y="404664"/>
            <a:ext cx="2968625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678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0C179-9F06-40D0-93EA-8FF612BB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6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0" r:id="rId4"/>
    <p:sldLayoutId id="2147483660" r:id="rId5"/>
    <p:sldLayoutId id="2147483661" r:id="rId6"/>
    <p:sldLayoutId id="2147483653" r:id="rId7"/>
    <p:sldLayoutId id="2147483652" r:id="rId8"/>
    <p:sldLayoutId id="2147483663" r:id="rId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kern="1200" baseline="0">
          <a:solidFill>
            <a:schemeClr val="tx1"/>
          </a:solidFill>
          <a:latin typeface="Arial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‒"/>
        <a:defRPr sz="15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1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isweb.org/page/supervisory-material/issues-papers/file/61857/issues-paper-on-cyber-risk-to-the-insurance-secto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6330" y="1556792"/>
            <a:ext cx="8103348" cy="338437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 smtClean="0"/>
              <a:t>IAIS 23</a:t>
            </a:r>
            <a:r>
              <a:rPr lang="en-GB" sz="4000" baseline="30000" dirty="0" smtClean="0"/>
              <a:t>rd</a:t>
            </a:r>
            <a:r>
              <a:rPr lang="en-GB" sz="4000" dirty="0" smtClean="0"/>
              <a:t> Annual Conference</a:t>
            </a:r>
            <a:br>
              <a:rPr lang="en-GB" sz="4000" dirty="0" smtClean="0"/>
            </a:br>
            <a:r>
              <a:rPr lang="en-GB" sz="3200" dirty="0" smtClean="0"/>
              <a:t>Major Projects Update Panel</a:t>
            </a:r>
            <a:br>
              <a:rPr lang="en-GB" sz="32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2400" i="1" dirty="0" smtClean="0"/>
              <a:t>Presentation on Financial Stability and Technical Committee, </a:t>
            </a:r>
            <a:br>
              <a:rPr lang="en-GB" sz="2400" i="1" dirty="0" smtClean="0"/>
            </a:br>
            <a:r>
              <a:rPr lang="en-GB" sz="2400" i="1" dirty="0" smtClean="0"/>
              <a:t>Michael McRaith, Chair, FSTC</a:t>
            </a: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2700" dirty="0" smtClean="0"/>
              <a:t>Asunción, 10 November 2016</a:t>
            </a: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12229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304" y="116632"/>
            <a:ext cx="7221682" cy="716973"/>
          </a:xfrm>
        </p:spPr>
        <p:txBody>
          <a:bodyPr/>
          <a:lstStyle/>
          <a:p>
            <a:r>
              <a:rPr lang="en-US" b="1" dirty="0" smtClean="0"/>
              <a:t>G-SII related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19256" cy="5040560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Updated G-SII Assessment Methodology </a:t>
            </a:r>
            <a:endParaRPr lang="en-US" sz="2400" dirty="0" smtClean="0">
              <a:solidFill>
                <a:prstClr val="black"/>
              </a:solidFill>
              <a:latin typeface="Arial"/>
              <a:ea typeface="MS Mincho"/>
              <a:cs typeface="Arial"/>
            </a:endParaRPr>
          </a:p>
          <a:p>
            <a:pPr lvl="1" algn="just"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GB" sz="2100" dirty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Five-phase approach to the G-SII assessment process</a:t>
            </a:r>
          </a:p>
          <a:p>
            <a:pPr lvl="2" algn="just"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ü"/>
              <a:defRPr/>
            </a:pPr>
            <a:r>
              <a:rPr lang="en-US" sz="2100" dirty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Phases I and II – quantitative components</a:t>
            </a:r>
          </a:p>
          <a:p>
            <a:pPr lvl="2" algn="just"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ü"/>
              <a:defRPr/>
            </a:pPr>
            <a:r>
              <a:rPr lang="en-US" sz="2100" dirty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Phases III and IV – qualitative and </a:t>
            </a:r>
            <a:r>
              <a:rPr lang="en-US" sz="2100" dirty="0" smtClean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qualitative elements, </a:t>
            </a:r>
            <a:r>
              <a:rPr lang="en-US" sz="2100" dirty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incl. engagement with Prospective G-SII</a:t>
            </a:r>
          </a:p>
          <a:p>
            <a:pPr lvl="2" algn="just"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ü"/>
              <a:defRPr/>
            </a:pPr>
            <a:r>
              <a:rPr lang="en-US" sz="2100" dirty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Phase V – combination of Phases I through IB to </a:t>
            </a:r>
            <a:r>
              <a:rPr lang="en-US" sz="2100" dirty="0" smtClean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produce </a:t>
            </a:r>
            <a:r>
              <a:rPr lang="en-US" sz="2100" dirty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an overall assessment</a:t>
            </a:r>
            <a:endParaRPr lang="en-GB" sz="2100" dirty="0">
              <a:solidFill>
                <a:prstClr val="black"/>
              </a:solidFill>
              <a:latin typeface="Arial"/>
              <a:ea typeface="MS Mincho"/>
              <a:cs typeface="Arial"/>
            </a:endParaRPr>
          </a:p>
          <a:p>
            <a:pPr lvl="1" algn="just"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US" sz="2100" dirty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Indicator </a:t>
            </a:r>
            <a:r>
              <a:rPr lang="en-US" sz="2100" dirty="0" smtClean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revisions</a:t>
            </a:r>
          </a:p>
          <a:p>
            <a:pPr lvl="2" algn="just"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ü"/>
              <a:defRPr/>
            </a:pPr>
            <a:r>
              <a:rPr lang="en-US" sz="2100" dirty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Absolute</a:t>
            </a:r>
            <a:r>
              <a:rPr lang="en-US" sz="2100" dirty="0" smtClean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 reference values for three indicators</a:t>
            </a:r>
          </a:p>
          <a:p>
            <a:pPr lvl="2" algn="just"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ü"/>
              <a:defRPr/>
            </a:pPr>
            <a:r>
              <a:rPr lang="en-GB" sz="2100" dirty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NTNI category indicators distributed between the Interconnectedness category and a new Asset </a:t>
            </a:r>
            <a:r>
              <a:rPr lang="en-GB" sz="2100" dirty="0" smtClean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Liquidation category</a:t>
            </a:r>
            <a:endParaRPr lang="en-US" sz="2100" dirty="0" smtClean="0">
              <a:solidFill>
                <a:prstClr val="black"/>
              </a:solidFill>
              <a:latin typeface="Arial"/>
              <a:ea typeface="MS Mincho"/>
              <a:cs typeface="Arial"/>
            </a:endParaRPr>
          </a:p>
          <a:p>
            <a:pPr marL="0" indent="0" algn="just">
              <a:spcBef>
                <a:spcPts val="0"/>
              </a:spcBef>
              <a:spcAft>
                <a:spcPts val="450"/>
              </a:spcAft>
              <a:buNone/>
              <a:defRPr/>
            </a:pPr>
            <a:endParaRPr lang="en-GB" sz="2400" dirty="0" smtClean="0">
              <a:solidFill>
                <a:prstClr val="black"/>
              </a:solidFill>
              <a:latin typeface="Arial"/>
              <a:ea typeface="MS Mincho"/>
              <a:cs typeface="Arial"/>
            </a:endParaRPr>
          </a:p>
          <a:p>
            <a:pPr algn="just"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G-SII </a:t>
            </a:r>
            <a:r>
              <a:rPr lang="en-GB" sz="2400" dirty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designation process - f</a:t>
            </a:r>
            <a:r>
              <a:rPr lang="en-US" sz="2400" dirty="0" err="1">
                <a:solidFill>
                  <a:prstClr val="black"/>
                </a:solidFill>
                <a:latin typeface="Arial"/>
                <a:ea typeface="MS Mincho"/>
                <a:cs typeface="Arial"/>
              </a:rPr>
              <a:t>irst</a:t>
            </a:r>
            <a:r>
              <a:rPr lang="en-US" sz="2400" dirty="0">
                <a:solidFill>
                  <a:prstClr val="black"/>
                </a:solidFill>
                <a:latin typeface="Arial"/>
                <a:ea typeface="MS Mincho"/>
                <a:cs typeface="Arial"/>
              </a:rPr>
              <a:t> exercise based on the updated Methodology </a:t>
            </a:r>
          </a:p>
          <a:p>
            <a:pPr marL="914400" lvl="2" indent="0" algn="just">
              <a:spcBef>
                <a:spcPts val="0"/>
              </a:spcBef>
              <a:spcAft>
                <a:spcPts val="450"/>
              </a:spcAft>
              <a:buNone/>
              <a:defRPr/>
            </a:pPr>
            <a:endParaRPr lang="en-GB" sz="21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40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40960" cy="504056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450"/>
              </a:spcAft>
              <a:defRPr/>
            </a:pPr>
            <a:r>
              <a:rPr lang="en-US" sz="2800" b="1" dirty="0">
                <a:solidFill>
                  <a:prstClr val="black"/>
                </a:solidFill>
              </a:rPr>
              <a:t>Work on revised </a:t>
            </a:r>
            <a:r>
              <a:rPr lang="en-US" sz="2800" b="1" dirty="0" smtClean="0">
                <a:solidFill>
                  <a:prstClr val="black"/>
                </a:solidFill>
              </a:rPr>
              <a:t>ICPs and </a:t>
            </a:r>
            <a:r>
              <a:rPr lang="en-US" sz="2800" b="1" dirty="0" err="1">
                <a:solidFill>
                  <a:prstClr val="black"/>
                </a:solidFill>
              </a:rPr>
              <a:t>ComFrame</a:t>
            </a:r>
            <a:r>
              <a:rPr lang="en-US" sz="2800" b="1" dirty="0">
                <a:solidFill>
                  <a:prstClr val="black"/>
                </a:solidFill>
              </a:rPr>
              <a:t> </a:t>
            </a:r>
            <a:r>
              <a:rPr lang="en-US" sz="2800" b="1" dirty="0" smtClean="0">
                <a:solidFill>
                  <a:prstClr val="black"/>
                </a:solidFill>
              </a:rPr>
              <a:t>material (1)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80728"/>
            <a:ext cx="8147248" cy="5112568"/>
          </a:xfrm>
        </p:spPr>
        <p:txBody>
          <a:bodyPr>
            <a:noAutofit/>
          </a:bodyPr>
          <a:lstStyle/>
          <a:p>
            <a:pPr marL="576000" lvl="1" algn="just">
              <a:spcBef>
                <a:spcPts val="60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US" sz="2100" dirty="0" smtClean="0">
                <a:solidFill>
                  <a:prstClr val="black"/>
                </a:solidFill>
              </a:rPr>
              <a:t>Revision of ICPs continued</a:t>
            </a:r>
          </a:p>
          <a:p>
            <a:pPr marL="576000" lvl="1" algn="just">
              <a:spcBef>
                <a:spcPts val="600"/>
              </a:spcBef>
              <a:spcAft>
                <a:spcPts val="450"/>
              </a:spcAft>
              <a:buFont typeface="Arial" panose="020B0604020202020204" pitchFamily="34" charset="0"/>
              <a:buChar char="•"/>
              <a:defRPr/>
            </a:pPr>
            <a:r>
              <a:rPr lang="en-US" sz="2100" dirty="0" smtClean="0">
                <a:solidFill>
                  <a:prstClr val="black"/>
                </a:solidFill>
              </a:rPr>
              <a:t>Integration of </a:t>
            </a:r>
            <a:r>
              <a:rPr lang="en-US" sz="2100" dirty="0" err="1" smtClean="0">
                <a:solidFill>
                  <a:prstClr val="black"/>
                </a:solidFill>
              </a:rPr>
              <a:t>ComFrame</a:t>
            </a:r>
            <a:r>
              <a:rPr lang="en-US" sz="2100" dirty="0" smtClean="0">
                <a:solidFill>
                  <a:prstClr val="black"/>
                </a:solidFill>
              </a:rPr>
              <a:t> specific material with relevant ICPs </a:t>
            </a:r>
            <a:r>
              <a:rPr lang="en-US" sz="2100" dirty="0">
                <a:solidFill>
                  <a:prstClr val="black"/>
                </a:solidFill>
              </a:rPr>
              <a:t>launched in June 2016</a:t>
            </a:r>
          </a:p>
          <a:p>
            <a:pPr marL="576000" lvl="1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100" dirty="0">
                <a:solidFill>
                  <a:prstClr val="black"/>
                </a:solidFill>
              </a:rPr>
              <a:t>Public </a:t>
            </a:r>
            <a:r>
              <a:rPr lang="en-US" sz="2100" dirty="0"/>
              <a:t>consultation planned for March 2017 for the following areas </a:t>
            </a:r>
            <a:r>
              <a:rPr lang="en-US" sz="2100" dirty="0" smtClean="0"/>
              <a:t>based </a:t>
            </a:r>
            <a:r>
              <a:rPr lang="en-US" sz="2100" dirty="0"/>
              <a:t>on a thematic </a:t>
            </a:r>
            <a:r>
              <a:rPr lang="en-US" sz="2100" dirty="0" smtClean="0"/>
              <a:t>approach (revised ICPs and/or </a:t>
            </a:r>
            <a:r>
              <a:rPr lang="en-US" sz="2100" dirty="0" err="1" smtClean="0"/>
              <a:t>ComFrame</a:t>
            </a:r>
            <a:r>
              <a:rPr lang="en-US" sz="2100" dirty="0" smtClean="0"/>
              <a:t>):</a:t>
            </a:r>
          </a:p>
          <a:p>
            <a:pPr marL="1008000" lvl="2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en-US" sz="1800" dirty="0"/>
              <a:t>Supervisory process</a:t>
            </a:r>
          </a:p>
          <a:p>
            <a:pPr marL="1008000" lvl="2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en-US" sz="1800" dirty="0"/>
              <a:t>Governance</a:t>
            </a:r>
          </a:p>
          <a:p>
            <a:pPr marL="1008000" lvl="2"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en-US" sz="1800" dirty="0"/>
              <a:t>Recovery and </a:t>
            </a:r>
            <a:r>
              <a:rPr lang="en-US" sz="1800" dirty="0" smtClean="0"/>
              <a:t>resolution</a:t>
            </a:r>
          </a:p>
          <a:p>
            <a:pPr marL="540000" lvl="1" algn="just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GB" sz="2100" dirty="0"/>
              <a:t>Resolution: </a:t>
            </a:r>
          </a:p>
          <a:p>
            <a:pPr marL="1008000" lvl="2">
              <a:buFont typeface="Wingdings" panose="05000000000000000000" pitchFamily="2" charset="2"/>
              <a:buChar char="ü"/>
            </a:pPr>
            <a:r>
              <a:rPr lang="en-GB" sz="1800" dirty="0"/>
              <a:t>Loss absorbing capacity in resolution (concluded in summer)</a:t>
            </a:r>
          </a:p>
          <a:p>
            <a:pPr marL="1008000" lvl="2">
              <a:buFont typeface="Wingdings" panose="05000000000000000000" pitchFamily="2" charset="2"/>
              <a:buChar char="ü"/>
            </a:pPr>
            <a:r>
              <a:rPr lang="en-GB" sz="1800" dirty="0" smtClean="0"/>
              <a:t>Development </a:t>
            </a:r>
            <a:r>
              <a:rPr lang="en-GB" sz="1800" dirty="0"/>
              <a:t>of ICP 12 and ComFrame materials on recovery and resolution (work in progress</a:t>
            </a:r>
            <a:r>
              <a:rPr lang="en-GB" sz="1800" dirty="0" smtClean="0"/>
              <a:t>)</a:t>
            </a:r>
          </a:p>
          <a:p>
            <a:pPr marL="607950" lvl="1">
              <a:buFont typeface="Wingdings" panose="05000000000000000000" pitchFamily="2" charset="2"/>
              <a:buChar char="ü"/>
            </a:pPr>
            <a:endParaRPr lang="en-GB" sz="1800" dirty="0">
              <a:solidFill>
                <a:srgbClr val="FF0000"/>
              </a:solidFill>
            </a:endParaRPr>
          </a:p>
          <a:p>
            <a:pPr marL="457200" lvl="1" indent="0" algn="just">
              <a:spcBef>
                <a:spcPts val="0"/>
              </a:spcBef>
              <a:spcAft>
                <a:spcPts val="450"/>
              </a:spcAft>
              <a:buNone/>
              <a:defRPr/>
            </a:pPr>
            <a:endParaRPr lang="en-US" sz="2100" dirty="0">
              <a:solidFill>
                <a:prstClr val="black"/>
              </a:solidFill>
            </a:endParaRPr>
          </a:p>
          <a:p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298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820472" cy="562074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prstClr val="black"/>
                </a:solidFill>
              </a:rPr>
              <a:t>Work on revised </a:t>
            </a:r>
            <a:r>
              <a:rPr lang="en-US" sz="3200" b="1" dirty="0" smtClean="0">
                <a:solidFill>
                  <a:prstClr val="black"/>
                </a:solidFill>
              </a:rPr>
              <a:t>ICPs </a:t>
            </a:r>
            <a:r>
              <a:rPr lang="en-US" sz="3200" b="1" dirty="0">
                <a:solidFill>
                  <a:prstClr val="black"/>
                </a:solidFill>
              </a:rPr>
              <a:t>and </a:t>
            </a:r>
            <a:r>
              <a:rPr lang="en-US" sz="3200" b="1" dirty="0" err="1">
                <a:solidFill>
                  <a:prstClr val="black"/>
                </a:solidFill>
              </a:rPr>
              <a:t>ComFrame</a:t>
            </a:r>
            <a:r>
              <a:rPr lang="en-US" sz="3200" b="1" dirty="0">
                <a:solidFill>
                  <a:prstClr val="black"/>
                </a:solidFill>
              </a:rPr>
              <a:t> </a:t>
            </a:r>
            <a:r>
              <a:rPr lang="en-US" sz="3200" b="1" dirty="0" smtClean="0">
                <a:solidFill>
                  <a:prstClr val="black"/>
                </a:solidFill>
              </a:rPr>
              <a:t>material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579296" cy="5145435"/>
          </a:xfrm>
        </p:spPr>
        <p:txBody>
          <a:bodyPr>
            <a:normAutofit fontScale="92500" lnSpcReduction="10000"/>
          </a:bodyPr>
          <a:lstStyle/>
          <a:p>
            <a:pPr marL="540000" lvl="1" algn="just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2100" dirty="0" smtClean="0"/>
              <a:t>Insurance Capital Standard (ICS): </a:t>
            </a:r>
            <a:endParaRPr lang="en-GB" sz="2100" dirty="0"/>
          </a:p>
          <a:p>
            <a:pPr marL="792000" lvl="2" algn="just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2100" dirty="0" smtClean="0"/>
              <a:t>The </a:t>
            </a:r>
            <a:r>
              <a:rPr lang="en-GB" sz="2100" dirty="0"/>
              <a:t>project remains on track </a:t>
            </a:r>
            <a:endParaRPr lang="en-GB" sz="2100" dirty="0" smtClean="0"/>
          </a:p>
          <a:p>
            <a:pPr marL="1306350" lvl="3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en-GB" sz="2100" dirty="0" smtClean="0"/>
              <a:t>The </a:t>
            </a:r>
            <a:r>
              <a:rPr lang="en-GB" sz="2100" dirty="0"/>
              <a:t>ICS Consultation Document </a:t>
            </a:r>
            <a:r>
              <a:rPr lang="en-GB" sz="2100" dirty="0" smtClean="0"/>
              <a:t>released </a:t>
            </a:r>
            <a:r>
              <a:rPr lang="en-GB" sz="2100" dirty="0"/>
              <a:t>on 19 July and responses were due on 19 October</a:t>
            </a:r>
          </a:p>
          <a:p>
            <a:pPr marL="1306350" lvl="3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en-GB" sz="2100" dirty="0" smtClean="0"/>
              <a:t>A very </a:t>
            </a:r>
            <a:r>
              <a:rPr lang="en-GB" sz="2100" dirty="0"/>
              <a:t>large response </a:t>
            </a:r>
            <a:r>
              <a:rPr lang="en-GB" sz="2100" dirty="0" smtClean="0"/>
              <a:t>from </a:t>
            </a:r>
            <a:r>
              <a:rPr lang="en-GB" sz="2100" dirty="0"/>
              <a:t>the stakeholder community </a:t>
            </a:r>
            <a:endParaRPr lang="en-GB" sz="2100" dirty="0" smtClean="0"/>
          </a:p>
          <a:p>
            <a:pPr marL="792000" lvl="2" algn="just">
              <a:spcBef>
                <a:spcPts val="1800"/>
              </a:spcBef>
              <a:buFont typeface="Arial" panose="020B0604020202020204" pitchFamily="34" charset="0"/>
              <a:buChar char="•"/>
              <a:defRPr/>
            </a:pPr>
            <a:r>
              <a:rPr lang="en-GB" sz="2100" dirty="0" smtClean="0"/>
              <a:t>A number of key sources of stakeholder engagement in the project – </a:t>
            </a:r>
          </a:p>
          <a:p>
            <a:pPr marL="1296000" lvl="3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en-GB" sz="2100" dirty="0" smtClean="0"/>
              <a:t>Field testing with volunteer IAIGs – we now have 41 volunteers with head offices in North America, Europe, Asia and Africa</a:t>
            </a:r>
          </a:p>
          <a:p>
            <a:pPr marL="1296000" lvl="3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en-GB" sz="2100" dirty="0" smtClean="0"/>
              <a:t>Formal consultation processes like the recently closed ICS Consultation Document</a:t>
            </a:r>
          </a:p>
          <a:p>
            <a:pPr marL="1296000" lvl="3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en-GB" sz="2100" dirty="0" smtClean="0"/>
              <a:t>Stakeholder meetings –3 whole-day stakeholder meetings on ICS in 2016</a:t>
            </a:r>
          </a:p>
          <a:p>
            <a:pPr marL="1296000" lvl="3" indent="-342900" algn="just">
              <a:spcBef>
                <a:spcPts val="1200"/>
              </a:spcBef>
              <a:buFont typeface="Wingdings" panose="05000000000000000000" pitchFamily="2" charset="2"/>
              <a:buChar char="ü"/>
              <a:defRPr/>
            </a:pPr>
            <a:r>
              <a:rPr lang="en-GB" sz="2100" dirty="0" smtClean="0"/>
              <a:t>Informal meetings with IAIGs, industry bodies, stakeholder engagement processes through IAIS members</a:t>
            </a:r>
            <a:endParaRPr lang="en-GB" sz="21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96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562074"/>
          </a:xfrm>
        </p:spPr>
        <p:txBody>
          <a:bodyPr>
            <a:noAutofit/>
          </a:bodyPr>
          <a:lstStyle/>
          <a:p>
            <a:r>
              <a:rPr lang="en-GB" sz="2700" b="1" dirty="0"/>
              <a:t>Issues Paper on Cyber Risk to the Insurance Sector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/>
              <a:t>Issues Paper on Cyber Risk to the Insurance </a:t>
            </a:r>
            <a:r>
              <a:rPr lang="en-GB" sz="2400" dirty="0" smtClean="0"/>
              <a:t>Sector:</a:t>
            </a:r>
            <a:endParaRPr lang="en-GB" sz="2400" dirty="0" smtClean="0">
              <a:hlinkClick r:id="rId3"/>
            </a:endParaRPr>
          </a:p>
          <a:p>
            <a:r>
              <a:rPr lang="en-GB" sz="2400" dirty="0" smtClean="0">
                <a:hlinkClick r:id="rId3"/>
              </a:rPr>
              <a:t>Published</a:t>
            </a:r>
            <a:r>
              <a:rPr lang="en-GB" sz="2400" dirty="0" smtClean="0"/>
              <a:t> in August 2016 </a:t>
            </a:r>
          </a:p>
          <a:p>
            <a:pPr>
              <a:spcAft>
                <a:spcPts val="600"/>
              </a:spcAft>
            </a:pPr>
            <a:r>
              <a:rPr lang="en-GB" sz="2400" dirty="0" smtClean="0"/>
              <a:t>Key messages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dirty="0" smtClean="0"/>
              <a:t>Cyber resilience </a:t>
            </a:r>
            <a:r>
              <a:rPr lang="en-GB" sz="2200" dirty="0"/>
              <a:t>must be a concern for </a:t>
            </a:r>
            <a:r>
              <a:rPr lang="en-GB" sz="2200" dirty="0" smtClean="0"/>
              <a:t>all insurers regardless of size, specialisation, or geographic reach.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dirty="0" smtClean="0"/>
              <a:t>Supervisors need to enhance cyber resilience in the insurance sector, including through increased cooperation between and among the private and public sectors.</a:t>
            </a:r>
          </a:p>
          <a:p>
            <a:pPr marL="363538" lvl="1" indent="-36353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 smtClean="0"/>
              <a:t>Recommendation</a:t>
            </a:r>
            <a:endParaRPr lang="en-GB" sz="2400" dirty="0"/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200" dirty="0" smtClean="0"/>
              <a:t>One </a:t>
            </a:r>
            <a:r>
              <a:rPr lang="en-GB" sz="2200" dirty="0"/>
              <a:t>or more Application Papers </a:t>
            </a:r>
            <a:r>
              <a:rPr lang="en-GB" sz="2200" dirty="0" smtClean="0"/>
              <a:t>would be useful to </a:t>
            </a:r>
            <a:r>
              <a:rPr lang="en-GB" sz="2200" dirty="0"/>
              <a:t>provide further guidance on cybersecurity. The paper has identified, in particular, that guidance on (1) examination practices for supervisors; and (2) risk management practices for insurers, would be useful.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1895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964488" cy="561901"/>
          </a:xfrm>
        </p:spPr>
        <p:txBody>
          <a:bodyPr>
            <a:noAutofit/>
          </a:bodyPr>
          <a:lstStyle/>
          <a:p>
            <a:r>
              <a:rPr lang="en-GB" sz="2200" b="1" dirty="0"/>
              <a:t>Application Paper on Supervising the Conduct of Intermediaries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pproved this week and will be published soon on the IAIS website.</a:t>
            </a:r>
            <a:endParaRPr lang="en-GB" dirty="0" smtClean="0"/>
          </a:p>
          <a:p>
            <a:r>
              <a:rPr lang="en-GB" dirty="0"/>
              <a:t>S</a:t>
            </a:r>
            <a:r>
              <a:rPr lang="en-GB" dirty="0" smtClean="0"/>
              <a:t>upports </a:t>
            </a:r>
            <a:r>
              <a:rPr lang="en-GB" dirty="0"/>
              <a:t>implementation of ICP18 (Intermediaries) and ICP 19 (Conduct of business</a:t>
            </a:r>
            <a:r>
              <a:rPr lang="en-GB" dirty="0" smtClean="0"/>
              <a:t>).</a:t>
            </a:r>
            <a:endParaRPr lang="en-GB" dirty="0"/>
          </a:p>
          <a:p>
            <a:r>
              <a:rPr lang="en-GB" dirty="0"/>
              <a:t>C</a:t>
            </a:r>
            <a:r>
              <a:rPr lang="en-GB" dirty="0" smtClean="0"/>
              <a:t>omplements an Application Paper </a:t>
            </a:r>
            <a:r>
              <a:rPr lang="en-GB" dirty="0"/>
              <a:t>on Conduct of B</a:t>
            </a:r>
            <a:r>
              <a:rPr lang="en-GB" dirty="0" smtClean="0"/>
              <a:t>usiness Supervision (applicable to insurer supervision).</a:t>
            </a:r>
          </a:p>
          <a:p>
            <a:r>
              <a:rPr lang="en-GB" dirty="0"/>
              <a:t>D</a:t>
            </a:r>
            <a:r>
              <a:rPr lang="en-GB" dirty="0" smtClean="0"/>
              <a:t>iscusses intermediation </a:t>
            </a:r>
            <a:r>
              <a:rPr lang="en-GB" dirty="0"/>
              <a:t>and different types of intermediary </a:t>
            </a:r>
            <a:r>
              <a:rPr lang="en-GB" dirty="0" smtClean="0"/>
              <a:t>– highlighting the diversity of intermediation markets.</a:t>
            </a:r>
            <a:endParaRPr lang="en-GB" dirty="0"/>
          </a:p>
          <a:p>
            <a:r>
              <a:rPr lang="en-GB" dirty="0"/>
              <a:t>D</a:t>
            </a:r>
            <a:r>
              <a:rPr lang="en-GB" dirty="0" smtClean="0"/>
              <a:t>rawing on a survey of IAIS Members, it documents approaches to intermediary supervision.</a:t>
            </a:r>
          </a:p>
          <a:p>
            <a:r>
              <a:rPr lang="en-GB" dirty="0"/>
              <a:t>S</a:t>
            </a:r>
            <a:r>
              <a:rPr lang="en-GB" dirty="0" smtClean="0"/>
              <a:t>ets out supervisory requirements and approaches </a:t>
            </a:r>
            <a:r>
              <a:rPr lang="en-GB" dirty="0"/>
              <a:t>that promote good conduct of </a:t>
            </a:r>
            <a:r>
              <a:rPr lang="en-GB" dirty="0" smtClean="0"/>
              <a:t>business by intermediaries.</a:t>
            </a:r>
          </a:p>
          <a:p>
            <a:r>
              <a:rPr lang="en-GB" dirty="0"/>
              <a:t>U</a:t>
            </a:r>
            <a:r>
              <a:rPr lang="en-GB" dirty="0" smtClean="0"/>
              <a:t>ses a number of examples from IAIS Members jurisdictions.</a:t>
            </a:r>
            <a:endParaRPr lang="en-GB" dirty="0"/>
          </a:p>
          <a:p>
            <a:endParaRPr lang="en-GB" dirty="0"/>
          </a:p>
          <a:p>
            <a:pPr marL="914400" lvl="1" indent="-457200">
              <a:spcAft>
                <a:spcPts val="600"/>
              </a:spcAft>
              <a:buFont typeface="+mj-lt"/>
              <a:buAutoNum type="arabicParenR" startAt="4"/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0C179-9F06-40D0-93EA-8FF612BB075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4690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3631E5CCDF054C8AE4C51C6930C29D" ma:contentTypeVersion="0" ma:contentTypeDescription="Create a new document." ma:contentTypeScope="" ma:versionID="9ad281b536a9529fac66b3d9f39731b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6150AD-E9AE-4CB9-BA6B-E4A1D532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BD2EFBF-5B98-49C7-95F6-69A71C78F0B4}">
  <ds:schemaRefs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D6D31DE-08B6-422A-A813-58CB535752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517</Words>
  <Application>Microsoft Office PowerPoint</Application>
  <PresentationFormat>On-screen Show (4:3)</PresentationFormat>
  <Paragraphs>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Mincho</vt:lpstr>
      <vt:lpstr>Arial</vt:lpstr>
      <vt:lpstr>Calibri</vt:lpstr>
      <vt:lpstr>Wingdings</vt:lpstr>
      <vt:lpstr>Office Theme</vt:lpstr>
      <vt:lpstr>IAIS 23rd Annual Conference Major Projects Update Panel  Presentation on Financial Stability and Technical Committee,  Michael McRaith, Chair, FSTC  Asunción, 10 November 2016</vt:lpstr>
      <vt:lpstr>G-SII related work</vt:lpstr>
      <vt:lpstr>Work on revised ICPs and ComFrame material (1)</vt:lpstr>
      <vt:lpstr>Work on revised ICPs and ComFrame material (2)</vt:lpstr>
      <vt:lpstr>Issues Paper on Cyber Risk to the Insurance Sector</vt:lpstr>
      <vt:lpstr>Application Paper on Supervising the Conduct of Intermediaries</vt:lpstr>
    </vt:vector>
  </TitlesOfParts>
  <Company>Bank for International Settlements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Aubel, Anna</dc:creator>
  <cp:lastModifiedBy>Komarnicki, Grzegorz</cp:lastModifiedBy>
  <cp:revision>373</cp:revision>
  <cp:lastPrinted>2015-11-03T10:02:20Z</cp:lastPrinted>
  <dcterms:created xsi:type="dcterms:W3CDTF">2013-10-24T09:50:26Z</dcterms:created>
  <dcterms:modified xsi:type="dcterms:W3CDTF">2016-11-08T12:28:59Z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0x010100173631E5CCDF054C8AE4C51C6930C29D</vt:lpwstr>
  </property>
</Properties>
</file>