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9" r:id="rId2"/>
  </p:sldMasterIdLst>
  <p:notesMasterIdLst>
    <p:notesMasterId r:id="rId11"/>
  </p:notesMasterIdLst>
  <p:handoutMasterIdLst>
    <p:handoutMasterId r:id="rId12"/>
  </p:handoutMasterIdLst>
  <p:sldIdLst>
    <p:sldId id="256" r:id="rId3"/>
    <p:sldId id="261" r:id="rId4"/>
    <p:sldId id="269" r:id="rId5"/>
    <p:sldId id="267" r:id="rId6"/>
    <p:sldId id="270" r:id="rId7"/>
    <p:sldId id="263" r:id="rId8"/>
    <p:sldId id="264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426" autoAdjust="0"/>
    <p:restoredTop sz="94660"/>
  </p:normalViewPr>
  <p:slideViewPr>
    <p:cSldViewPr snapToGrid="0">
      <p:cViewPr varScale="1">
        <p:scale>
          <a:sx n="92" d="100"/>
          <a:sy n="92" d="100"/>
        </p:scale>
        <p:origin x="43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738"/>
    </p:cViewPr>
  </p:sorterViewPr>
  <p:notesViewPr>
    <p:cSldViewPr snapToGrid="0">
      <p:cViewPr varScale="1">
        <p:scale>
          <a:sx n="60" d="100"/>
          <a:sy n="60" d="100"/>
        </p:scale>
        <p:origin x="250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C06DB0-14ED-4BF9-9474-775530A3B4A5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88493D-17A2-44FD-887D-F7C24FABC8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814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D76AF5-587A-43AA-A978-04ADA78D8EFD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34324-0161-42FF-BD92-7F74CE5FE9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1557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534324-0161-42FF-BD92-7F74CE5FE98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617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534324-0161-42FF-BD92-7F74CE5FE98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0569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32EC3B-6DFC-4DAA-AF5A-6917094FA03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795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534324-0161-42FF-BD92-7F74CE5FE98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464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3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4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sz="1800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sz="1800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sz="1800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474170A-8C50-4646-B765-D5ABD31E9784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FB4D21C-9DDF-4CD3-A180-419FC6096505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ICB logo cmy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" y="381000"/>
            <a:ext cx="3535434" cy="1143000"/>
          </a:xfrm>
          <a:prstGeom prst="rect">
            <a:avLst/>
          </a:prstGeom>
        </p:spPr>
      </p:pic>
      <p:pic>
        <p:nvPicPr>
          <p:cNvPr id="14" name="Picture 13" descr="ICB logo cmy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" y="381000"/>
            <a:ext cx="3535434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406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74170A-8C50-4646-B765-D5ABD31E9784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B4D21C-9DDF-4CD3-A180-419FC609650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92298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6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44296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74170A-8C50-4646-B765-D5ABD31E9784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B4D21C-9DDF-4CD3-A180-419FC6096505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ICB logo cmy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82044" y="6192249"/>
            <a:ext cx="1823557" cy="589553"/>
          </a:xfrm>
          <a:prstGeom prst="rect">
            <a:avLst/>
          </a:prstGeom>
        </p:spPr>
      </p:pic>
      <p:pic>
        <p:nvPicPr>
          <p:cNvPr id="11" name="Picture 10" descr="ICB logo cmy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82044" y="6192249"/>
            <a:ext cx="1823557" cy="589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3898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74170A-8C50-4646-B765-D5ABD31E9784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B4D21C-9DDF-4CD3-A180-419FC6096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7942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474170A-8C50-4646-B765-D5ABD31E9784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B4D21C-9DDF-4CD3-A180-419FC6096505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ICB logo cmy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82044" y="6172202"/>
            <a:ext cx="1823557" cy="589553"/>
          </a:xfrm>
          <a:prstGeom prst="rect">
            <a:avLst/>
          </a:prstGeom>
        </p:spPr>
      </p:pic>
      <p:pic>
        <p:nvPicPr>
          <p:cNvPr id="9" name="Picture 8" descr="ICB logo cmy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82044" y="6172202"/>
            <a:ext cx="1823557" cy="589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4189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1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74170A-8C50-4646-B765-D5ABD31E9784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B4D21C-9DDF-4CD3-A180-419FC6096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6496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2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74170A-8C50-4646-B765-D5ABD31E9784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B4D21C-9DDF-4CD3-A180-419FC6096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504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74170A-8C50-4646-B765-D5ABD31E9784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B4D21C-9DDF-4CD3-A180-419FC609650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42547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6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44296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74170A-8C50-4646-B765-D5ABD31E9784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B4D21C-9DDF-4CD3-A180-419FC6096505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ICB logo cmy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82044" y="6192249"/>
            <a:ext cx="1823557" cy="589553"/>
          </a:xfrm>
          <a:prstGeom prst="rect">
            <a:avLst/>
          </a:prstGeom>
        </p:spPr>
      </p:pic>
      <p:pic>
        <p:nvPicPr>
          <p:cNvPr id="11" name="Picture 10" descr="ICB logo cmy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82044" y="6192249"/>
            <a:ext cx="1823557" cy="589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9794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74170A-8C50-4646-B765-D5ABD31E9784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B4D21C-9DDF-4CD3-A180-419FC6096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67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474170A-8C50-4646-B765-D5ABD31E9784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B4D21C-9DDF-4CD3-A180-419FC6096505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ICB logo cmy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82044" y="6172202"/>
            <a:ext cx="1823557" cy="589553"/>
          </a:xfrm>
          <a:prstGeom prst="rect">
            <a:avLst/>
          </a:prstGeom>
        </p:spPr>
      </p:pic>
      <p:pic>
        <p:nvPicPr>
          <p:cNvPr id="9" name="Picture 8" descr="ICB logo cmy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82044" y="6172202"/>
            <a:ext cx="1823557" cy="589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8466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1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74170A-8C50-4646-B765-D5ABD31E9784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B4D21C-9DDF-4CD3-A180-419FC6096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9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2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74170A-8C50-4646-B765-D5ABD31E9784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B4D21C-9DDF-4CD3-A180-419FC60965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1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236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3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4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sz="1800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sz="1800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sz="1800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474170A-8C50-4646-B765-D5ABD31E9784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FB4D21C-9DDF-4CD3-A180-419FC6096505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ICB logo cmy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" y="381000"/>
            <a:ext cx="3535434" cy="1143000"/>
          </a:xfrm>
          <a:prstGeom prst="rect">
            <a:avLst/>
          </a:prstGeom>
        </p:spPr>
      </p:pic>
      <p:pic>
        <p:nvPicPr>
          <p:cNvPr id="14" name="Picture 13" descr="ICB logo cmy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" y="381000"/>
            <a:ext cx="3535434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223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sz="1800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sz="1800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0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sz="18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4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3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474170A-8C50-4646-B765-D5ABD31E9784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6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FB4D21C-9DDF-4CD3-A180-419FC6096505}" type="slidenum">
              <a:rPr lang="en-GB" smtClean="0"/>
              <a:t>‹#›</a:t>
            </a:fld>
            <a:endParaRPr lang="en-GB"/>
          </a:p>
        </p:txBody>
      </p:sp>
      <p:pic>
        <p:nvPicPr>
          <p:cNvPr id="11" name="Picture 10" descr="ICB logo cmyk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4882044" y="6172202"/>
            <a:ext cx="1823557" cy="589553"/>
          </a:xfrm>
          <a:prstGeom prst="rect">
            <a:avLst/>
          </a:prstGeom>
        </p:spPr>
      </p:pic>
      <p:pic>
        <p:nvPicPr>
          <p:cNvPr id="16" name="Picture 15" descr="ICB logo cmyk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4882044" y="6172202"/>
            <a:ext cx="1823557" cy="589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051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sz="1800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sz="1800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9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sz="18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4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3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474170A-8C50-4646-B765-D5ABD31E9784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6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FB4D21C-9DDF-4CD3-A180-419FC6096505}" type="slidenum">
              <a:rPr lang="en-GB" smtClean="0"/>
              <a:t>‹#›</a:t>
            </a:fld>
            <a:endParaRPr lang="en-GB"/>
          </a:p>
        </p:txBody>
      </p:sp>
      <p:pic>
        <p:nvPicPr>
          <p:cNvPr id="11" name="Picture 10" descr="ICB logo cmyk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882044" y="6172202"/>
            <a:ext cx="1823557" cy="589553"/>
          </a:xfrm>
          <a:prstGeom prst="rect">
            <a:avLst/>
          </a:prstGeom>
        </p:spPr>
      </p:pic>
      <p:pic>
        <p:nvPicPr>
          <p:cNvPr id="16" name="Picture 15" descr="ICB logo cmyk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882044" y="6172202"/>
            <a:ext cx="1823557" cy="589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46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0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0.xml"/><Relationship Id="rId1" Type="http://schemas.openxmlformats.org/officeDocument/2006/relationships/themeOverride" Target="../theme/themeOverr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73499"/>
            <a:ext cx="7772400" cy="1508865"/>
          </a:xfrm>
        </p:spPr>
        <p:txBody>
          <a:bodyPr>
            <a:noAutofit/>
          </a:bodyPr>
          <a:lstStyle/>
          <a:p>
            <a:pPr algn="l"/>
            <a:r>
              <a:rPr lang="en-GB" sz="3600" dirty="0" smtClean="0"/>
              <a:t>Training and Motivating Teams to implement Risk Based Supervision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91156"/>
            <a:ext cx="7772400" cy="1199704"/>
          </a:xfrm>
        </p:spPr>
        <p:txBody>
          <a:bodyPr>
            <a:normAutofit/>
          </a:bodyPr>
          <a:lstStyle/>
          <a:p>
            <a:r>
              <a:rPr lang="en-GB" sz="1600" i="1" dirty="0" smtClean="0"/>
              <a:t>2016 IAIS Conference – Asuncion, Paraguay</a:t>
            </a:r>
          </a:p>
          <a:p>
            <a:r>
              <a:rPr lang="en-GB" sz="1600" i="1" dirty="0" smtClean="0"/>
              <a:t>Kimberly Rolle</a:t>
            </a:r>
            <a:endParaRPr lang="en-GB" sz="1600" i="1" dirty="0"/>
          </a:p>
        </p:txBody>
      </p:sp>
    </p:spTree>
    <p:extLst>
      <p:ext uri="{BB962C8B-B14F-4D97-AF65-F5344CB8AC3E}">
        <p14:creationId xmlns:p14="http://schemas.microsoft.com/office/powerpoint/2010/main" val="31367980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31"/>
            <a:ext cx="8229600" cy="367021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Overview of ICB</a:t>
            </a:r>
          </a:p>
          <a:p>
            <a:pPr marL="109728" indent="0">
              <a:buNone/>
            </a:pPr>
            <a:endParaRPr lang="en-US" sz="2400" dirty="0" smtClean="0"/>
          </a:p>
          <a:p>
            <a:r>
              <a:rPr lang="en-US" sz="2400" dirty="0" smtClean="0"/>
              <a:t>Bahamas Domestic Insurance Industry</a:t>
            </a:r>
          </a:p>
          <a:p>
            <a:endParaRPr lang="en-US" sz="2400" dirty="0" smtClean="0"/>
          </a:p>
          <a:p>
            <a:r>
              <a:rPr lang="en-US" sz="2400" dirty="0" smtClean="0"/>
              <a:t>Risk Based Supervisory Framework</a:t>
            </a:r>
          </a:p>
          <a:p>
            <a:pPr marL="109728" indent="0">
              <a:buNone/>
            </a:pPr>
            <a:endParaRPr lang="en-US" sz="2400" dirty="0" smtClean="0"/>
          </a:p>
          <a:p>
            <a:r>
              <a:rPr lang="en-US" sz="2400" dirty="0" smtClean="0"/>
              <a:t>Training Program</a:t>
            </a:r>
          </a:p>
          <a:p>
            <a:pPr marL="109728" indent="0">
              <a:buNone/>
            </a:pPr>
            <a:endParaRPr lang="en-US" sz="3200" dirty="0" smtClean="0"/>
          </a:p>
          <a:p>
            <a:endParaRPr lang="en-US" sz="3200" dirty="0" smtClean="0"/>
          </a:p>
          <a:p>
            <a:endParaRPr lang="en-GB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47390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Independent Authority created by statute in July 2009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Risk Based Supervisory Program developed through a “phased approach”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- ICB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635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020823" y="439616"/>
            <a:ext cx="5138927" cy="6096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2000" dirty="0" smtClean="0"/>
              <a:t>The Bahamas Insurance Industry (Domestic)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234202"/>
              </p:ext>
            </p:extLst>
          </p:nvPr>
        </p:nvGraphicFramePr>
        <p:xfrm>
          <a:off x="2097729" y="1357063"/>
          <a:ext cx="4985114" cy="5305109"/>
        </p:xfrm>
        <a:graphic>
          <a:graphicData uri="http://schemas.openxmlformats.org/drawingml/2006/table">
            <a:tbl>
              <a:tblPr/>
              <a:tblGrid>
                <a:gridCol w="4032078"/>
                <a:gridCol w="953036"/>
              </a:tblGrid>
              <a:tr h="263352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Type of </a:t>
                      </a:r>
                      <a:r>
                        <a:rPr lang="en-US" sz="1400" b="1" i="0" u="none" strike="noStrike" dirty="0" err="1">
                          <a:solidFill>
                            <a:srgbClr val="FFFFFF"/>
                          </a:solidFill>
                          <a:latin typeface="Calibri"/>
                        </a:rPr>
                        <a:t>Licence</a:t>
                      </a:r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7144" marR="7144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2015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7144" marR="7144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3352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sng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Insurers 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294413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Property &amp;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Casualty/General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Long-Term/Life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&amp; Health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263352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Association of Underwriters </a:t>
                      </a:r>
                    </a:p>
                  </a:txBody>
                  <a:tcPr marL="7144" marR="7144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263352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Domestic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Insurers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633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144" marR="7144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263352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sng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Intermediaries 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263247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Agents &amp; Brokers </a:t>
                      </a:r>
                    </a:p>
                  </a:txBody>
                  <a:tcPr marL="7144" marR="7144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246185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Sub-agents </a:t>
                      </a:r>
                    </a:p>
                  </a:txBody>
                  <a:tcPr marL="7144" marR="7144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24618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Salespersons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686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2633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Intermediaries </a:t>
                      </a:r>
                    </a:p>
                  </a:txBody>
                  <a:tcPr marL="7144" marR="7144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763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63352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352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sng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Property &amp; Casualty/General (USD$ millions)</a:t>
                      </a:r>
                      <a:endParaRPr lang="en-US" sz="1400" b="1" i="0" u="sng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144" marR="7144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2015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144" marR="7144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</a:tr>
              <a:tr h="263352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Gross Premiums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$315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263352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Net Premiums</a:t>
                      </a:r>
                    </a:p>
                  </a:txBody>
                  <a:tcPr marL="7144" marR="7144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$100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63352">
                <a:tc>
                  <a:txBody>
                    <a:bodyPr/>
                    <a:lstStyle/>
                    <a:p>
                      <a:pPr algn="ctr" rtl="0" fontAlgn="t"/>
                      <a:endParaRPr lang="en-US" sz="1400" b="1" i="0" u="sng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263352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i="0" u="sng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Long-Term/Life &amp; Health (USD$ millions)</a:t>
                      </a:r>
                      <a:endParaRPr lang="en-US" sz="1400" b="1" i="0" u="sng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144" marR="7144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2015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144" marR="7144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</a:tr>
              <a:tr h="263352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Gross Premiums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$454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263352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Net Premiums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$403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44" marR="7144" marT="95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668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75008"/>
            <a:ext cx="8229600" cy="4825803"/>
          </a:xfrm>
        </p:spPr>
        <p:txBody>
          <a:bodyPr>
            <a:normAutofit/>
          </a:bodyPr>
          <a:lstStyle/>
          <a:p>
            <a:pPr marL="393192" lvl="1" indent="0">
              <a:buNone/>
            </a:pPr>
            <a:endParaRPr lang="en-US" dirty="0"/>
          </a:p>
          <a:p>
            <a:r>
              <a:rPr lang="en-US" dirty="0" smtClean="0"/>
              <a:t>Hired Qualified Staff</a:t>
            </a:r>
          </a:p>
          <a:p>
            <a:pPr lvl="1"/>
            <a:r>
              <a:rPr lang="en-US" dirty="0" smtClean="0"/>
              <a:t>Accountants</a:t>
            </a:r>
          </a:p>
          <a:p>
            <a:pPr lvl="1"/>
            <a:r>
              <a:rPr lang="en-US" dirty="0" smtClean="0"/>
              <a:t>Industry Professionals</a:t>
            </a:r>
          </a:p>
          <a:p>
            <a:pPr lvl="1"/>
            <a:r>
              <a:rPr lang="en-US" dirty="0" smtClean="0"/>
              <a:t>Regulators</a:t>
            </a:r>
          </a:p>
          <a:p>
            <a:pPr marL="393192" lvl="1" indent="0">
              <a:buNone/>
            </a:pPr>
            <a:endParaRPr lang="en-US" dirty="0"/>
          </a:p>
          <a:p>
            <a:r>
              <a:rPr lang="en-US" dirty="0" smtClean="0"/>
              <a:t>Extensive use of external consultants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93192" lvl="1" indent="0">
              <a:buNone/>
            </a:pPr>
            <a:endParaRPr lang="en-US" dirty="0"/>
          </a:p>
          <a:p>
            <a:pPr marL="393192" lvl="1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Capacity Building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08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74848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Phase 1 - 4Q 2010/2011</a:t>
            </a:r>
          </a:p>
          <a:p>
            <a:pPr lvl="1"/>
            <a:r>
              <a:rPr lang="en-US" dirty="0" smtClean="0"/>
              <a:t>Focused on enhancing off-site monitoring</a:t>
            </a:r>
          </a:p>
          <a:p>
            <a:pPr lvl="1"/>
            <a:endParaRPr lang="en-US" dirty="0"/>
          </a:p>
          <a:p>
            <a:r>
              <a:rPr lang="en-US" dirty="0"/>
              <a:t>Phase </a:t>
            </a:r>
            <a:r>
              <a:rPr lang="en-US" dirty="0" smtClean="0"/>
              <a:t>2 – 2012/2013</a:t>
            </a:r>
          </a:p>
          <a:p>
            <a:pPr lvl="1"/>
            <a:r>
              <a:rPr lang="en-US" dirty="0" smtClean="0"/>
              <a:t>Documented RBS Framework/Methodology </a:t>
            </a:r>
            <a:endParaRPr lang="en-US" dirty="0"/>
          </a:p>
          <a:p>
            <a:pPr lvl="1"/>
            <a:r>
              <a:rPr lang="en-US" dirty="0" smtClean="0"/>
              <a:t>Commenced on-site examinations</a:t>
            </a:r>
          </a:p>
          <a:p>
            <a:pPr marL="393192" lvl="1" indent="0">
              <a:buNone/>
            </a:pPr>
            <a:endParaRPr lang="en-US" dirty="0"/>
          </a:p>
          <a:p>
            <a:r>
              <a:rPr lang="en-US" dirty="0"/>
              <a:t>Phase </a:t>
            </a:r>
            <a:r>
              <a:rPr lang="en-US" dirty="0" smtClean="0"/>
              <a:t>3 </a:t>
            </a:r>
            <a:r>
              <a:rPr lang="en-US" dirty="0"/>
              <a:t>– </a:t>
            </a:r>
            <a:r>
              <a:rPr lang="en-US" dirty="0" smtClean="0"/>
              <a:t>2014</a:t>
            </a:r>
            <a:endParaRPr lang="en-US" dirty="0"/>
          </a:p>
          <a:p>
            <a:pPr lvl="1"/>
            <a:r>
              <a:rPr lang="en-US" dirty="0" smtClean="0"/>
              <a:t>Full Implementation</a:t>
            </a:r>
            <a:endParaRPr lang="en-US" dirty="0"/>
          </a:p>
          <a:p>
            <a:pPr marL="393192" lvl="1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RBS – Implementation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07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62340"/>
            <a:ext cx="8229600" cy="4812433"/>
          </a:xfrm>
        </p:spPr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External Consultants 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FSI Connect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Insurance Exams/Qualifications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Insurance Conferences</a:t>
            </a:r>
          </a:p>
          <a:p>
            <a:endParaRPr lang="en-US" dirty="0"/>
          </a:p>
          <a:p>
            <a:r>
              <a:rPr lang="en-US" dirty="0" smtClean="0"/>
              <a:t>Internal Training</a:t>
            </a:r>
          </a:p>
          <a:p>
            <a:endParaRPr lang="en-US" dirty="0"/>
          </a:p>
          <a:p>
            <a:r>
              <a:rPr lang="en-US" dirty="0" smtClean="0"/>
              <a:t>Peer Reviews</a:t>
            </a:r>
          </a:p>
          <a:p>
            <a:endParaRPr lang="en-US" dirty="0"/>
          </a:p>
          <a:p>
            <a:r>
              <a:rPr lang="en-US" dirty="0" smtClean="0"/>
              <a:t>Quality Assurance Coaching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Soft Skills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16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85800" y="365125"/>
            <a:ext cx="10515600" cy="5483882"/>
          </a:xfrm>
        </p:spPr>
        <p:txBody>
          <a:bodyPr/>
          <a:lstStyle/>
          <a:p>
            <a:pPr algn="ctr"/>
            <a:r>
              <a:rPr lang="en-US" sz="4400" dirty="0"/>
              <a:t>Thank </a:t>
            </a:r>
            <a:r>
              <a:rPr lang="en-US" sz="4400" dirty="0" smtClean="0"/>
              <a:t>you</a:t>
            </a:r>
            <a:r>
              <a:rPr lang="en-US" sz="4400" dirty="0"/>
              <a:t/>
            </a:r>
            <a:br>
              <a:rPr lang="en-US" sz="4400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1594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CB v1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ICB v1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4086</TotalTime>
  <Words>196</Words>
  <Application>Microsoft Office PowerPoint</Application>
  <PresentationFormat>On-screen Show (4:3)</PresentationFormat>
  <Paragraphs>96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Calibri</vt:lpstr>
      <vt:lpstr>Lucida Sans Unicode</vt:lpstr>
      <vt:lpstr>Verdana</vt:lpstr>
      <vt:lpstr>Wingdings 2</vt:lpstr>
      <vt:lpstr>Wingdings 3</vt:lpstr>
      <vt:lpstr>ICB v1</vt:lpstr>
      <vt:lpstr>1_ICB v1</vt:lpstr>
      <vt:lpstr>Training and Motivating Teams to implement Risk Based Supervision</vt:lpstr>
      <vt:lpstr>Outline</vt:lpstr>
      <vt:lpstr>Overview - ICB</vt:lpstr>
      <vt:lpstr>The Bahamas Insurance Industry (Domestic)</vt:lpstr>
      <vt:lpstr>Capacity Building</vt:lpstr>
      <vt:lpstr>RBS – Implementation</vt:lpstr>
      <vt:lpstr>Training Program</vt:lpstr>
      <vt:lpstr>Thank you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Reporting</dc:title>
  <dc:creator>Arvind Baghel</dc:creator>
  <cp:lastModifiedBy>Kimberly Rolle</cp:lastModifiedBy>
  <cp:revision>68</cp:revision>
  <dcterms:created xsi:type="dcterms:W3CDTF">2015-05-07T15:15:27Z</dcterms:created>
  <dcterms:modified xsi:type="dcterms:W3CDTF">2016-11-03T18:12:18Z</dcterms:modified>
</cp:coreProperties>
</file>