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52" r:id="rId2"/>
    <p:sldId id="526" r:id="rId3"/>
    <p:sldId id="560" r:id="rId4"/>
    <p:sldId id="530" r:id="rId5"/>
    <p:sldId id="532" r:id="rId6"/>
    <p:sldId id="561" r:id="rId7"/>
    <p:sldId id="531" r:id="rId8"/>
    <p:sldId id="562" r:id="rId9"/>
    <p:sldId id="529" r:id="rId10"/>
    <p:sldId id="510"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Huidan" initials="LH" lastIdx="6" clrIdx="0">
    <p:extLst>
      <p:ext uri="{19B8F6BF-5375-455C-9EA6-DF929625EA0E}">
        <p15:presenceInfo xmlns:p15="http://schemas.microsoft.com/office/powerpoint/2012/main" userId="S-1-5-21-2133556540-1006569411-724182803-205916" providerId="AD"/>
      </p:ext>
    </p:extLst>
  </p:cmAuthor>
  <p:cmAuthor id="2" name="ajobst"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9039" autoAdjust="0"/>
    <p:restoredTop sz="87666" autoAdjust="0"/>
  </p:normalViewPr>
  <p:slideViewPr>
    <p:cSldViewPr>
      <p:cViewPr varScale="1">
        <p:scale>
          <a:sx n="62" d="100"/>
          <a:sy n="62" d="100"/>
        </p:scale>
        <p:origin x="1518" y="66"/>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p:scale>
          <a:sx n="140" d="100"/>
          <a:sy n="140" d="100"/>
        </p:scale>
        <p:origin x="426" y="-90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70475" cy="479403"/>
          </a:xfrm>
          <a:prstGeom prst="rect">
            <a:avLst/>
          </a:prstGeom>
        </p:spPr>
        <p:txBody>
          <a:bodyPr vert="horz" lIns="95791" tIns="47896" rIns="95791" bIns="47896" rtlCol="0"/>
          <a:lstStyle>
            <a:lvl1pPr algn="l">
              <a:defRPr sz="1200"/>
            </a:lvl1pPr>
          </a:lstStyle>
          <a:p>
            <a:endParaRPr lang="en-US"/>
          </a:p>
        </p:txBody>
      </p:sp>
      <p:sp>
        <p:nvSpPr>
          <p:cNvPr id="3" name="Date Placeholder 2"/>
          <p:cNvSpPr>
            <a:spLocks noGrp="1"/>
          </p:cNvSpPr>
          <p:nvPr>
            <p:ph type="dt" sz="quarter" idx="1"/>
          </p:nvPr>
        </p:nvSpPr>
        <p:spPr>
          <a:xfrm>
            <a:off x="4143065" y="1"/>
            <a:ext cx="3170475" cy="479403"/>
          </a:xfrm>
          <a:prstGeom prst="rect">
            <a:avLst/>
          </a:prstGeom>
        </p:spPr>
        <p:txBody>
          <a:bodyPr vert="horz" lIns="95791" tIns="47896" rIns="95791" bIns="47896" rtlCol="0"/>
          <a:lstStyle>
            <a:lvl1pPr algn="r">
              <a:defRPr sz="1200"/>
            </a:lvl1pPr>
          </a:lstStyle>
          <a:p>
            <a:fld id="{86868BCB-6B43-4442-8AAE-81B1B911EBBE}" type="datetimeFigureOut">
              <a:rPr lang="en-US" smtClean="0"/>
              <a:pPr/>
              <a:t>11/15/2016</a:t>
            </a:fld>
            <a:endParaRPr lang="en-US"/>
          </a:p>
        </p:txBody>
      </p:sp>
      <p:sp>
        <p:nvSpPr>
          <p:cNvPr id="4" name="Footer Placeholder 3"/>
          <p:cNvSpPr>
            <a:spLocks noGrp="1"/>
          </p:cNvSpPr>
          <p:nvPr>
            <p:ph type="ftr" sz="quarter" idx="2"/>
          </p:nvPr>
        </p:nvSpPr>
        <p:spPr>
          <a:xfrm>
            <a:off x="2" y="9120157"/>
            <a:ext cx="3170475" cy="479403"/>
          </a:xfrm>
          <a:prstGeom prst="rect">
            <a:avLst/>
          </a:prstGeom>
        </p:spPr>
        <p:txBody>
          <a:bodyPr vert="horz" lIns="95791" tIns="47896" rIns="95791" bIns="47896" rtlCol="0" anchor="b"/>
          <a:lstStyle>
            <a:lvl1pPr algn="l">
              <a:defRPr sz="1200"/>
            </a:lvl1pPr>
          </a:lstStyle>
          <a:p>
            <a:endParaRPr lang="en-US"/>
          </a:p>
        </p:txBody>
      </p:sp>
      <p:sp>
        <p:nvSpPr>
          <p:cNvPr id="5" name="Slide Number Placeholder 4"/>
          <p:cNvSpPr>
            <a:spLocks noGrp="1"/>
          </p:cNvSpPr>
          <p:nvPr>
            <p:ph type="sldNum" sz="quarter" idx="3"/>
          </p:nvPr>
        </p:nvSpPr>
        <p:spPr>
          <a:xfrm>
            <a:off x="4143065" y="9120157"/>
            <a:ext cx="3170475" cy="479403"/>
          </a:xfrm>
          <a:prstGeom prst="rect">
            <a:avLst/>
          </a:prstGeom>
        </p:spPr>
        <p:txBody>
          <a:bodyPr vert="horz" lIns="95791" tIns="47896" rIns="95791" bIns="47896" rtlCol="0" anchor="b"/>
          <a:lstStyle>
            <a:lvl1pPr algn="r">
              <a:defRPr sz="1200"/>
            </a:lvl1pPr>
          </a:lstStyle>
          <a:p>
            <a:fld id="{0C052555-C79A-4849-8B7B-932412C3F395}" type="slidenum">
              <a:rPr lang="en-US" smtClean="0"/>
              <a:pPr/>
              <a:t>‹#›</a:t>
            </a:fld>
            <a:endParaRPr lang="en-US"/>
          </a:p>
        </p:txBody>
      </p:sp>
    </p:spTree>
    <p:extLst>
      <p:ext uri="{BB962C8B-B14F-4D97-AF65-F5344CB8AC3E}">
        <p14:creationId xmlns:p14="http://schemas.microsoft.com/office/powerpoint/2010/main" val="4034775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7384" tIns="48692" rIns="97384" bIns="48692" rtlCol="0"/>
          <a:lstStyle>
            <a:lvl1pPr algn="l" fontAlgn="auto">
              <a:spcBef>
                <a:spcPts val="0"/>
              </a:spcBef>
              <a:spcAft>
                <a:spcPts val="0"/>
              </a:spcAft>
              <a:defRPr sz="1400">
                <a:latin typeface="+mn-lt"/>
                <a:cs typeface="+mn-cs"/>
              </a:defRPr>
            </a:lvl1pPr>
          </a:lstStyle>
          <a:p>
            <a:pPr>
              <a:defRPr/>
            </a:pPr>
            <a:endParaRPr lang="en-US"/>
          </a:p>
        </p:txBody>
      </p:sp>
      <p:sp>
        <p:nvSpPr>
          <p:cNvPr id="3" name="Date Placeholder 2"/>
          <p:cNvSpPr>
            <a:spLocks noGrp="1"/>
          </p:cNvSpPr>
          <p:nvPr>
            <p:ph type="dt" idx="1"/>
          </p:nvPr>
        </p:nvSpPr>
        <p:spPr>
          <a:xfrm>
            <a:off x="4143587" y="2"/>
            <a:ext cx="3169920" cy="480060"/>
          </a:xfrm>
          <a:prstGeom prst="rect">
            <a:avLst/>
          </a:prstGeom>
        </p:spPr>
        <p:txBody>
          <a:bodyPr vert="horz" lIns="97384" tIns="48692" rIns="97384" bIns="48692" rtlCol="0"/>
          <a:lstStyle>
            <a:lvl1pPr algn="r" fontAlgn="auto">
              <a:spcBef>
                <a:spcPts val="0"/>
              </a:spcBef>
              <a:spcAft>
                <a:spcPts val="0"/>
              </a:spcAft>
              <a:defRPr sz="1400">
                <a:latin typeface="+mn-lt"/>
                <a:cs typeface="+mn-cs"/>
              </a:defRPr>
            </a:lvl1pPr>
          </a:lstStyle>
          <a:p>
            <a:pPr>
              <a:defRPr/>
            </a:pPr>
            <a:fld id="{7D605C17-9449-42D5-B813-F180B44BD41E}" type="datetimeFigureOut">
              <a:rPr lang="en-US"/>
              <a:pPr>
                <a:defRPr/>
              </a:pPr>
              <a:t>11/15/2016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7384" tIns="48692" rIns="97384" bIns="48692" rtlCol="0" anchor="ctr"/>
          <a:lstStyle/>
          <a:p>
            <a:pPr lvl="0"/>
            <a:endParaRPr lang="en-US" noProof="0" smtClean="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7384" tIns="48692" rIns="97384" bIns="4869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7384" tIns="48692" rIns="97384" bIns="48692" rtlCol="0" anchor="b"/>
          <a:lstStyle>
            <a:lvl1pPr algn="l" fontAlgn="auto">
              <a:spcBef>
                <a:spcPts val="0"/>
              </a:spcBef>
              <a:spcAft>
                <a:spcPts val="0"/>
              </a:spcAft>
              <a:defRPr sz="14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7384" tIns="48692" rIns="97384" bIns="48692" rtlCol="0" anchor="b"/>
          <a:lstStyle>
            <a:lvl1pPr algn="r" fontAlgn="auto">
              <a:spcBef>
                <a:spcPts val="0"/>
              </a:spcBef>
              <a:spcAft>
                <a:spcPts val="0"/>
              </a:spcAft>
              <a:defRPr sz="1400">
                <a:latin typeface="+mn-lt"/>
                <a:cs typeface="+mn-cs"/>
              </a:defRPr>
            </a:lvl1pPr>
          </a:lstStyle>
          <a:p>
            <a:pPr>
              <a:defRPr/>
            </a:pPr>
            <a:fld id="{556DE68F-C812-4312-940F-2B630AEDF79A}" type="slidenum">
              <a:rPr lang="en-US"/>
              <a:pPr>
                <a:defRPr/>
              </a:pPr>
              <a:t>‹#›</a:t>
            </a:fld>
            <a:endParaRPr lang="en-US"/>
          </a:p>
        </p:txBody>
      </p:sp>
    </p:spTree>
    <p:extLst>
      <p:ext uri="{BB962C8B-B14F-4D97-AF65-F5344CB8AC3E}">
        <p14:creationId xmlns:p14="http://schemas.microsoft.com/office/powerpoint/2010/main" val="1343694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1</a:t>
            </a:fld>
            <a:endParaRPr lang="en-US"/>
          </a:p>
        </p:txBody>
      </p:sp>
    </p:spTree>
    <p:extLst>
      <p:ext uri="{BB962C8B-B14F-4D97-AF65-F5344CB8AC3E}">
        <p14:creationId xmlns:p14="http://schemas.microsoft.com/office/powerpoint/2010/main" val="1668543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E689F5-F767-4405-83DC-976ACCB8F1C2}" type="slidenum">
              <a:rPr lang="en-US" smtClean="0"/>
              <a:pPr/>
              <a:t>10</a:t>
            </a:fld>
            <a:endParaRPr lang="en-US" dirty="0"/>
          </a:p>
        </p:txBody>
      </p:sp>
    </p:spTree>
    <p:extLst>
      <p:ext uri="{BB962C8B-B14F-4D97-AF65-F5344CB8AC3E}">
        <p14:creationId xmlns:p14="http://schemas.microsoft.com/office/powerpoint/2010/main" val="4053519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2</a:t>
            </a:fld>
            <a:endParaRPr lang="en-US"/>
          </a:p>
        </p:txBody>
      </p:sp>
    </p:spTree>
    <p:extLst>
      <p:ext uri="{BB962C8B-B14F-4D97-AF65-F5344CB8AC3E}">
        <p14:creationId xmlns:p14="http://schemas.microsoft.com/office/powerpoint/2010/main" val="2521916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3</a:t>
            </a:fld>
            <a:endParaRPr lang="en-US"/>
          </a:p>
        </p:txBody>
      </p:sp>
    </p:spTree>
    <p:extLst>
      <p:ext uri="{BB962C8B-B14F-4D97-AF65-F5344CB8AC3E}">
        <p14:creationId xmlns:p14="http://schemas.microsoft.com/office/powerpoint/2010/main" val="365140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4</a:t>
            </a:fld>
            <a:endParaRPr lang="en-US"/>
          </a:p>
        </p:txBody>
      </p:sp>
    </p:spTree>
    <p:extLst>
      <p:ext uri="{BB962C8B-B14F-4D97-AF65-F5344CB8AC3E}">
        <p14:creationId xmlns:p14="http://schemas.microsoft.com/office/powerpoint/2010/main" val="2730576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5</a:t>
            </a:fld>
            <a:endParaRPr lang="en-US"/>
          </a:p>
        </p:txBody>
      </p:sp>
    </p:spTree>
    <p:extLst>
      <p:ext uri="{BB962C8B-B14F-4D97-AF65-F5344CB8AC3E}">
        <p14:creationId xmlns:p14="http://schemas.microsoft.com/office/powerpoint/2010/main" val="2963265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6</a:t>
            </a:fld>
            <a:endParaRPr lang="en-US"/>
          </a:p>
        </p:txBody>
      </p:sp>
    </p:spTree>
    <p:extLst>
      <p:ext uri="{BB962C8B-B14F-4D97-AF65-F5344CB8AC3E}">
        <p14:creationId xmlns:p14="http://schemas.microsoft.com/office/powerpoint/2010/main" val="2710618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7</a:t>
            </a:fld>
            <a:endParaRPr lang="en-US"/>
          </a:p>
        </p:txBody>
      </p:sp>
    </p:spTree>
    <p:extLst>
      <p:ext uri="{BB962C8B-B14F-4D97-AF65-F5344CB8AC3E}">
        <p14:creationId xmlns:p14="http://schemas.microsoft.com/office/powerpoint/2010/main" val="792057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8</a:t>
            </a:fld>
            <a:endParaRPr lang="en-US"/>
          </a:p>
        </p:txBody>
      </p:sp>
    </p:spTree>
    <p:extLst>
      <p:ext uri="{BB962C8B-B14F-4D97-AF65-F5344CB8AC3E}">
        <p14:creationId xmlns:p14="http://schemas.microsoft.com/office/powerpoint/2010/main" val="4221049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9</a:t>
            </a:fld>
            <a:endParaRPr lang="en-US"/>
          </a:p>
        </p:txBody>
      </p:sp>
    </p:spTree>
    <p:extLst>
      <p:ext uri="{BB962C8B-B14F-4D97-AF65-F5344CB8AC3E}">
        <p14:creationId xmlns:p14="http://schemas.microsoft.com/office/powerpoint/2010/main" val="3506628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5" name="Rectangle 4"/>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Andy Jobst</a:t>
            </a:r>
          </a:p>
        </p:txBody>
      </p:sp>
      <p:sp>
        <p:nvSpPr>
          <p:cNvPr id="6" name="Rounded Rectangle 5"/>
          <p:cNvSpPr/>
          <p:nvPr/>
        </p:nvSpPr>
        <p:spPr>
          <a:xfrm>
            <a:off x="381000" y="1295400"/>
            <a:ext cx="8229600" cy="2057400"/>
          </a:xfrm>
          <a:prstGeom prst="roundRect">
            <a:avLst/>
          </a:prstGeom>
          <a:solidFill>
            <a:srgbClr val="3333B2"/>
          </a:solidFill>
          <a:ln>
            <a:solidFill>
              <a:srgbClr val="3333B2"/>
            </a:solidFill>
          </a:ln>
          <a:effectLst>
            <a:outerShdw blurRad="114300" dist="152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09600" y="1447800"/>
            <a:ext cx="7772400" cy="838200"/>
          </a:xfrm>
        </p:spPr>
        <p:txBody>
          <a:bodyPr/>
          <a:lstStyle>
            <a:lvl1pPr>
              <a:defRPr baseline="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219200" y="2667000"/>
            <a:ext cx="6400800" cy="533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3"/>
          <p:cNvSpPr>
            <a:spLocks noGrp="1"/>
          </p:cNvSpPr>
          <p:nvPr>
            <p:ph type="dt" sz="half" idx="10"/>
          </p:nvPr>
        </p:nvSpPr>
        <p:spPr>
          <a:xfrm>
            <a:off x="0" y="6492875"/>
            <a:ext cx="1071563" cy="365125"/>
          </a:xfrm>
        </p:spPr>
        <p:txBody>
          <a:bodyPr/>
          <a:lstStyle>
            <a:lvl1pPr>
              <a:defRPr baseline="0" smtClean="0">
                <a:solidFill>
                  <a:schemeClr val="bg1"/>
                </a:solidFill>
              </a:defRPr>
            </a:lvl1pPr>
          </a:lstStyle>
          <a:p>
            <a:pPr>
              <a:defRPr/>
            </a:pPr>
            <a:fld id="{0ED0A530-7E6F-4998-A38D-C0A5D99A7EF3}" type="datetime1">
              <a:rPr lang="en-US" smtClean="0"/>
              <a:pPr>
                <a:defRPr/>
              </a:pPr>
              <a:t>11/15/2016</a:t>
            </a:fld>
            <a:endParaRPr lang="en-US" dirty="0"/>
          </a:p>
        </p:txBody>
      </p:sp>
      <p:sp>
        <p:nvSpPr>
          <p:cNvPr id="10" name="Slide Number Placeholder 5"/>
          <p:cNvSpPr>
            <a:spLocks noGrp="1"/>
          </p:cNvSpPr>
          <p:nvPr>
            <p:ph type="sldNum" sz="quarter" idx="12"/>
          </p:nvPr>
        </p:nvSpPr>
        <p:spPr>
          <a:xfrm>
            <a:off x="8001000" y="6492875"/>
            <a:ext cx="1143000" cy="365125"/>
          </a:xfrm>
        </p:spPr>
        <p:txBody>
          <a:bodyPr/>
          <a:lstStyle>
            <a:lvl1pPr>
              <a:defRPr baseline="0">
                <a:solidFill>
                  <a:schemeClr val="bg1"/>
                </a:solidFill>
              </a:defRPr>
            </a:lvl1pPr>
          </a:lstStyle>
          <a:p>
            <a:pPr>
              <a:defRPr/>
            </a:pPr>
            <a:fld id="{B4E2A28E-6385-4322-9C07-9B2D0BB90615}" type="slidenum">
              <a:rPr lang="en-US"/>
              <a:pPr>
                <a:defRPr/>
              </a:pPr>
              <a:t>‹#›</a:t>
            </a:fld>
            <a:endParaRPr lang="en-US"/>
          </a:p>
        </p:txBody>
      </p:sp>
      <p:sp>
        <p:nvSpPr>
          <p:cNvPr id="17" name="Footer Placeholder 4"/>
          <p:cNvSpPr>
            <a:spLocks noGrp="1"/>
          </p:cNvSpPr>
          <p:nvPr>
            <p:ph type="ftr" sz="quarter" idx="11"/>
          </p:nvPr>
        </p:nvSpPr>
        <p:spPr>
          <a:xfrm>
            <a:off x="4571999" y="6492875"/>
            <a:ext cx="3657601" cy="365125"/>
          </a:xfrm>
        </p:spPr>
        <p:txBody>
          <a:bodyPr/>
          <a:lstStyle>
            <a:lvl1pPr algn="l">
              <a:defRPr sz="1200" baseline="0">
                <a:solidFill>
                  <a:schemeClr val="bg1"/>
                </a:solidFill>
              </a:defRPr>
            </a:lvl1pPr>
          </a:lstStyle>
          <a:p>
            <a:pPr>
              <a:defRPr/>
            </a:pPr>
            <a:endParaRPr lang="en-US" dirty="0"/>
          </a:p>
        </p:txBody>
      </p:sp>
      <p:pic>
        <p:nvPicPr>
          <p:cNvPr id="11" name="WBG_Horizontal-black.pdf"/>
          <p:cNvPicPr/>
          <p:nvPr userDrawn="1"/>
        </p:nvPicPr>
        <p:blipFill>
          <a:blip r:embed="rId2">
            <a:extLst>
              <a:ext uri="{28A0092B-C50C-407E-A947-70E740481C1C}">
                <a14:useLocalDpi xmlns:a14="http://schemas.microsoft.com/office/drawing/2010/main"/>
              </a:ext>
            </a:extLst>
          </a:blip>
          <a:stretch>
            <a:fillRect/>
          </a:stretch>
        </p:blipFill>
        <p:spPr>
          <a:xfrm>
            <a:off x="157163" y="6036009"/>
            <a:ext cx="1828800" cy="301752"/>
          </a:xfrm>
          <a:prstGeom prst="rect">
            <a:avLst/>
          </a:prstGeom>
          <a:ln w="12700">
            <a:miter lim="400000"/>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439367-FDAF-4390-8D06-08DE5390F05E}" type="datetime1">
              <a:rPr lang="en-US" smtClean="0"/>
              <a:pPr>
                <a:defRPr/>
              </a:pPr>
              <a:t>11/15/2016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5AF1CF-0983-4B30-9643-B5CBC531A48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31B1CB-9B61-413E-9745-B827D15A8327}" type="datetime1">
              <a:rPr lang="en-US" smtClean="0"/>
              <a:pPr>
                <a:defRPr/>
              </a:pPr>
              <a:t>11/15/2016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A51482-A76D-487A-AD07-57C04D6E302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5" name="Rectangle 4"/>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Andy Jobst</a:t>
            </a:r>
          </a:p>
        </p:txBody>
      </p:sp>
      <p:sp>
        <p:nvSpPr>
          <p:cNvPr id="6" name="Rectangle 5"/>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04800" y="1066800"/>
            <a:ext cx="8382000" cy="5059363"/>
          </a:xfrm>
        </p:spPr>
        <p:txBody>
          <a:bodyPr/>
          <a:lstStyle>
            <a:lvl1pPr>
              <a:spcBef>
                <a:spcPts val="1200"/>
              </a:spcBef>
              <a:buSzPct val="60000"/>
              <a:buFontTx/>
              <a:buBlip>
                <a:blip r:embed="rId2"/>
              </a:buBlip>
              <a:defRPr/>
            </a:lvl1pPr>
            <a:lvl2pPr>
              <a:spcBef>
                <a:spcPts val="1200"/>
              </a:spcBef>
              <a:buSzPct val="60000"/>
              <a:buFontTx/>
              <a:buBlip>
                <a:blip r:embed="rId3"/>
              </a:buBlip>
              <a:defRPr/>
            </a:lvl2pPr>
            <a:lvl3pPr>
              <a:spcBef>
                <a:spcPts val="1200"/>
              </a:spcBef>
              <a:defRPr/>
            </a:lvl3pPr>
            <a:lvl4pPr>
              <a:spcBef>
                <a:spcPts val="1200"/>
              </a:spcBef>
              <a:defRPr/>
            </a:lvl4pPr>
            <a:lvl5pPr>
              <a:spcBef>
                <a:spcPts val="12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0" y="0"/>
            <a:ext cx="8915400" cy="762000"/>
          </a:xfrm>
        </p:spPr>
        <p:txBody>
          <a:bodyPr/>
          <a:lstStyle>
            <a:lvl1pPr marL="182880" algn="l">
              <a:defRPr baseline="0">
                <a:solidFill>
                  <a:schemeClr val="bg1"/>
                </a:solidFill>
              </a:defRPr>
            </a:lvl1pPr>
          </a:lstStyle>
          <a:p>
            <a:r>
              <a:rPr lang="en-US" smtClean="0"/>
              <a:t>Click to edit Master title style</a:t>
            </a:r>
            <a:endParaRPr lang="en-US" dirty="0"/>
          </a:p>
        </p:txBody>
      </p:sp>
      <p:sp>
        <p:nvSpPr>
          <p:cNvPr id="8" name="Date Placeholder 3"/>
          <p:cNvSpPr>
            <a:spLocks noGrp="1"/>
          </p:cNvSpPr>
          <p:nvPr>
            <p:ph type="dt" sz="half" idx="10"/>
          </p:nvPr>
        </p:nvSpPr>
        <p:spPr>
          <a:xfrm>
            <a:off x="0" y="6492875"/>
            <a:ext cx="1071563" cy="365125"/>
          </a:xfrm>
        </p:spPr>
        <p:txBody>
          <a:bodyPr/>
          <a:lstStyle>
            <a:lvl1pPr>
              <a:defRPr baseline="0" smtClean="0">
                <a:solidFill>
                  <a:schemeClr val="bg1"/>
                </a:solidFill>
              </a:defRPr>
            </a:lvl1pPr>
          </a:lstStyle>
          <a:p>
            <a:pPr>
              <a:defRPr/>
            </a:pPr>
            <a:fld id="{5C5FB82A-4024-4DF3-B403-F9DB6BD26B59}" type="datetime1">
              <a:rPr lang="en-US" smtClean="0"/>
              <a:pPr>
                <a:defRPr/>
              </a:pPr>
              <a:t>11/15/2016</a:t>
            </a:fld>
            <a:endParaRPr lang="en-US"/>
          </a:p>
        </p:txBody>
      </p:sp>
      <p:sp>
        <p:nvSpPr>
          <p:cNvPr id="10" name="Slide Number Placeholder 5"/>
          <p:cNvSpPr>
            <a:spLocks noGrp="1"/>
          </p:cNvSpPr>
          <p:nvPr>
            <p:ph type="sldNum" sz="quarter" idx="12"/>
          </p:nvPr>
        </p:nvSpPr>
        <p:spPr>
          <a:xfrm>
            <a:off x="8077200" y="6492875"/>
            <a:ext cx="1066800" cy="365125"/>
          </a:xfrm>
        </p:spPr>
        <p:txBody>
          <a:bodyPr/>
          <a:lstStyle>
            <a:lvl1pPr>
              <a:defRPr baseline="0">
                <a:solidFill>
                  <a:schemeClr val="bg1"/>
                </a:solidFill>
              </a:defRPr>
            </a:lvl1pPr>
          </a:lstStyle>
          <a:p>
            <a:pPr>
              <a:defRPr/>
            </a:pPr>
            <a:fld id="{02564B8B-F19C-4DF3-B4CD-E63E26FDE0E5}" type="slidenum">
              <a:rPr lang="en-US"/>
              <a:pPr>
                <a:defRPr/>
              </a:pPr>
              <a:t>‹#›</a:t>
            </a:fld>
            <a:endParaRPr lang="en-US"/>
          </a:p>
        </p:txBody>
      </p:sp>
      <p:sp>
        <p:nvSpPr>
          <p:cNvPr id="14" name="Footer Placeholder 4"/>
          <p:cNvSpPr>
            <a:spLocks noGrp="1"/>
          </p:cNvSpPr>
          <p:nvPr>
            <p:ph type="ftr" sz="quarter" idx="11"/>
          </p:nvPr>
        </p:nvSpPr>
        <p:spPr>
          <a:xfrm>
            <a:off x="4571999" y="6492875"/>
            <a:ext cx="3810001" cy="365125"/>
          </a:xfrm>
        </p:spPr>
        <p:txBody>
          <a:bodyPr/>
          <a:lstStyle>
            <a:lvl1pPr algn="l">
              <a:defRPr sz="1200" baseline="0">
                <a:solidFill>
                  <a:schemeClr val="bg1"/>
                </a:solidFill>
              </a:defRPr>
            </a:lvl1pPr>
          </a:lstStyle>
          <a:p>
            <a:pPr>
              <a:defRPr/>
            </a:pPr>
            <a:endParaRPr lang="en-US" dirty="0"/>
          </a:p>
        </p:txBody>
      </p:sp>
      <p:pic>
        <p:nvPicPr>
          <p:cNvPr id="11" name="WBG_Horizontal-black.pdf"/>
          <p:cNvPicPr/>
          <p:nvPr userDrawn="1"/>
        </p:nvPicPr>
        <p:blipFill>
          <a:blip r:embed="rId4">
            <a:extLst>
              <a:ext uri="{28A0092B-C50C-407E-A947-70E740481C1C}">
                <a14:useLocalDpi xmlns:a14="http://schemas.microsoft.com/office/drawing/2010/main"/>
              </a:ext>
            </a:extLst>
          </a:blip>
          <a:stretch>
            <a:fillRect/>
          </a:stretch>
        </p:blipFill>
        <p:spPr>
          <a:xfrm>
            <a:off x="157163" y="6036009"/>
            <a:ext cx="1828800" cy="301752"/>
          </a:xfrm>
          <a:prstGeom prst="rect">
            <a:avLst/>
          </a:prstGeom>
          <a:ln w="12700">
            <a:miter lim="400000"/>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299972-1D12-41EA-8AB6-B64A0619CB6A}" type="datetime1">
              <a:rPr lang="en-US" smtClean="0"/>
              <a:pPr>
                <a:defRPr/>
              </a:pPr>
              <a:t>11/15/2016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F946D3-4B8C-46CA-A434-E584FB99F77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7" name="Rectangle 6"/>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sz="half" idx="1"/>
          </p:nvPr>
        </p:nvSpPr>
        <p:spPr>
          <a:xfrm>
            <a:off x="228600" y="1066800"/>
            <a:ext cx="4267200" cy="5059363"/>
          </a:xfrm>
        </p:spPr>
        <p:txBody>
          <a:bodyPr/>
          <a:lstStyle>
            <a:lvl1pPr>
              <a:buSzPct val="60000"/>
              <a:buFontTx/>
              <a:buBlip>
                <a:blip r:embed="rId2"/>
              </a:buBlip>
              <a:defRPr sz="2800"/>
            </a:lvl1pPr>
            <a:lvl2pPr>
              <a:buSzPct val="60000"/>
              <a:buFontTx/>
              <a:buBlip>
                <a:blip r:embed="rId2"/>
              </a:buBlip>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267200" cy="5059363"/>
          </a:xfrm>
        </p:spPr>
        <p:txBody>
          <a:bodyPr/>
          <a:lstStyle>
            <a:lvl1pPr>
              <a:buSzPct val="60000"/>
              <a:buFontTx/>
              <a:buBlip>
                <a:blip r:embed="rId2"/>
              </a:buBlip>
              <a:defRPr sz="2800"/>
            </a:lvl1pPr>
            <a:lvl2pPr>
              <a:buSzPct val="60000"/>
              <a:buFontTx/>
              <a:buBlip>
                <a:blip r:embed="rId2"/>
              </a:buBlip>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8392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9" name="Date Placeholder 4"/>
          <p:cNvSpPr>
            <a:spLocks noGrp="1"/>
          </p:cNvSpPr>
          <p:nvPr>
            <p:ph type="dt" sz="half" idx="10"/>
          </p:nvPr>
        </p:nvSpPr>
        <p:spPr>
          <a:xfrm>
            <a:off x="0" y="6492875"/>
            <a:ext cx="1066800" cy="365125"/>
          </a:xfrm>
        </p:spPr>
        <p:txBody>
          <a:bodyPr/>
          <a:lstStyle>
            <a:lvl1pPr>
              <a:defRPr baseline="0" smtClean="0">
                <a:solidFill>
                  <a:schemeClr val="bg1"/>
                </a:solidFill>
              </a:defRPr>
            </a:lvl1pPr>
          </a:lstStyle>
          <a:p>
            <a:pPr>
              <a:defRPr/>
            </a:pPr>
            <a:fld id="{925992EF-0AC7-4781-B299-D1B8AB710313}" type="datetime1">
              <a:rPr lang="en-US" smtClean="0"/>
              <a:pPr>
                <a:defRPr/>
              </a:pPr>
              <a:t>11/15/2016</a:t>
            </a:fld>
            <a:endParaRPr lang="en-US"/>
          </a:p>
        </p:txBody>
      </p:sp>
      <p:sp>
        <p:nvSpPr>
          <p:cNvPr id="10" name="Footer Placeholder 5"/>
          <p:cNvSpPr>
            <a:spLocks noGrp="1"/>
          </p:cNvSpPr>
          <p:nvPr>
            <p:ph type="ftr" sz="quarter" idx="11"/>
          </p:nvPr>
        </p:nvSpPr>
        <p:spPr>
          <a:xfrm>
            <a:off x="4572000" y="6492875"/>
            <a:ext cx="3505200" cy="365125"/>
          </a:xfrm>
        </p:spPr>
        <p:txBody>
          <a:bodyPr/>
          <a:lstStyle>
            <a:lvl1pPr algn="l">
              <a:defRPr sz="1100" baseline="0">
                <a:solidFill>
                  <a:schemeClr val="bg1"/>
                </a:solidFill>
              </a:defRPr>
            </a:lvl1pPr>
          </a:lstStyle>
          <a:p>
            <a:pPr>
              <a:defRPr/>
            </a:pPr>
            <a:r>
              <a:rPr lang="en-US" dirty="0" smtClean="0"/>
              <a:t>Current Challenges in Secured Funding Markets </a:t>
            </a:r>
            <a:endParaRPr lang="en-US" dirty="0"/>
          </a:p>
        </p:txBody>
      </p:sp>
      <p:sp>
        <p:nvSpPr>
          <p:cNvPr id="11" name="Slide Number Placeholder 6"/>
          <p:cNvSpPr>
            <a:spLocks noGrp="1"/>
          </p:cNvSpPr>
          <p:nvPr>
            <p:ph type="sldNum" sz="quarter" idx="12"/>
          </p:nvPr>
        </p:nvSpPr>
        <p:spPr>
          <a:xfrm>
            <a:off x="8077200" y="6492875"/>
            <a:ext cx="1066800" cy="365125"/>
          </a:xfrm>
        </p:spPr>
        <p:txBody>
          <a:bodyPr/>
          <a:lstStyle>
            <a:lvl1pPr>
              <a:defRPr baseline="0">
                <a:solidFill>
                  <a:schemeClr val="bg1"/>
                </a:solidFill>
              </a:defRPr>
            </a:lvl1pPr>
          </a:lstStyle>
          <a:p>
            <a:pPr>
              <a:defRPr/>
            </a:pPr>
            <a:fld id="{9B1C743A-41B9-4F5B-817B-6F9ECDE75B72}" type="slidenum">
              <a:rPr lang="en-US"/>
              <a:pPr>
                <a:defRPr/>
              </a:pPr>
              <a:t>‹#›</a:t>
            </a:fld>
            <a:endParaRPr lang="en-US"/>
          </a:p>
        </p:txBody>
      </p:sp>
      <p:sp>
        <p:nvSpPr>
          <p:cNvPr id="17" name="Footer Placeholder 4"/>
          <p:cNvSpPr txBox="1">
            <a:spLocks/>
          </p:cNvSpPr>
          <p:nvPr userDrawn="1"/>
        </p:nvSpPr>
        <p:spPr>
          <a:xfrm>
            <a:off x="4571999" y="6492875"/>
            <a:ext cx="3438525" cy="365125"/>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baseline="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Current Challenges in Secured Funding Markets </a:t>
            </a:r>
            <a:endParaRPr lang="en-US" dirty="0"/>
          </a:p>
        </p:txBody>
      </p:sp>
      <p:sp>
        <p:nvSpPr>
          <p:cNvPr id="13" name="Rectangle 12"/>
          <p:cNvSpPr/>
          <p:nvPr userDrawn="1"/>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14" name="Footer Placeholder 4"/>
          <p:cNvSpPr txBox="1">
            <a:spLocks/>
          </p:cNvSpPr>
          <p:nvPr userDrawn="1"/>
        </p:nvSpPr>
        <p:spPr>
          <a:xfrm>
            <a:off x="4574568" y="6487296"/>
            <a:ext cx="3959832" cy="365125"/>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baseline="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en-US" dirty="0"/>
          </a:p>
        </p:txBody>
      </p:sp>
      <p:pic>
        <p:nvPicPr>
          <p:cNvPr id="15" name="WBG_Horizontal-black.pdf"/>
          <p:cNvPicPr/>
          <p:nvPr userDrawn="1"/>
        </p:nvPicPr>
        <p:blipFill>
          <a:blip r:embed="rId3">
            <a:extLst>
              <a:ext uri="{28A0092B-C50C-407E-A947-70E740481C1C}">
                <a14:useLocalDpi xmlns:a14="http://schemas.microsoft.com/office/drawing/2010/main"/>
              </a:ext>
            </a:extLst>
          </a:blip>
          <a:stretch>
            <a:fillRect/>
          </a:stretch>
        </p:blipFill>
        <p:spPr>
          <a:xfrm>
            <a:off x="157163" y="6036009"/>
            <a:ext cx="1828800" cy="301752"/>
          </a:xfrm>
          <a:prstGeom prst="rect">
            <a:avLst/>
          </a:prstGeom>
          <a:ln w="12700">
            <a:miter lim="400000"/>
          </a:ln>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userDrawn="1"/>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8" name="Rectangle 7"/>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9" name="Rectangle 8"/>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p:nvPr/>
        </p:nvSpPr>
        <p:spPr>
          <a:xfrm>
            <a:off x="1071563" y="6488113"/>
            <a:ext cx="3500437" cy="369887"/>
          </a:xfrm>
          <a:prstGeom prst="rect">
            <a:avLst/>
          </a:prstGeom>
          <a:noFill/>
        </p:spPr>
        <p:txBody>
          <a:bodyPr anchor="ctr"/>
          <a:lstStyle/>
          <a:p>
            <a:pPr algn="r" fontAlgn="auto">
              <a:spcBef>
                <a:spcPts val="0"/>
              </a:spcBef>
              <a:spcAft>
                <a:spcPts val="0"/>
              </a:spcAft>
              <a:defRPr/>
            </a:pPr>
            <a:endParaRPr lang="en-US" sz="1200" dirty="0">
              <a:solidFill>
                <a:schemeClr val="bg1"/>
              </a:solidFill>
              <a:latin typeface="+mn-lt"/>
              <a:cs typeface="+mn-cs"/>
            </a:endParaRPr>
          </a:p>
        </p:txBody>
      </p:sp>
      <p:sp>
        <p:nvSpPr>
          <p:cNvPr id="3" name="Text Placeholder 2"/>
          <p:cNvSpPr>
            <a:spLocks noGrp="1"/>
          </p:cNvSpPr>
          <p:nvPr>
            <p:ph type="body" idx="1"/>
          </p:nvPr>
        </p:nvSpPr>
        <p:spPr>
          <a:xfrm>
            <a:off x="457200" y="990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a:buSzPct val="60000"/>
              <a:buFontTx/>
              <a:buBlip>
                <a:blip r:embed="rId2"/>
              </a:buBlip>
              <a:defRPr sz="2400"/>
            </a:lvl1pPr>
            <a:lvl2pPr>
              <a:buSzPct val="60000"/>
              <a:buFontTx/>
              <a:buBlip>
                <a:blip r:embed="rId2"/>
              </a:buBlip>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buSzPct val="60000"/>
              <a:buFontTx/>
              <a:buBlip>
                <a:blip r:embed="rId2"/>
              </a:buBlip>
              <a:defRPr sz="2400"/>
            </a:lvl1pPr>
            <a:lvl2pPr>
              <a:buSzPct val="60000"/>
              <a:buFontTx/>
              <a:buBlip>
                <a:blip r:embed="rId2"/>
              </a:buBlip>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8392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11" name="Date Placeholder 6"/>
          <p:cNvSpPr>
            <a:spLocks noGrp="1"/>
          </p:cNvSpPr>
          <p:nvPr>
            <p:ph type="dt" sz="half" idx="10"/>
          </p:nvPr>
        </p:nvSpPr>
        <p:spPr>
          <a:xfrm>
            <a:off x="0" y="6492875"/>
            <a:ext cx="1066800" cy="365125"/>
          </a:xfrm>
        </p:spPr>
        <p:txBody>
          <a:bodyPr/>
          <a:lstStyle>
            <a:lvl1pPr>
              <a:defRPr baseline="0" smtClean="0">
                <a:solidFill>
                  <a:schemeClr val="bg1"/>
                </a:solidFill>
              </a:defRPr>
            </a:lvl1pPr>
          </a:lstStyle>
          <a:p>
            <a:pPr>
              <a:defRPr/>
            </a:pPr>
            <a:fld id="{F3C5D200-7EA4-4BCA-B88C-98A697AD0D41}" type="datetime1">
              <a:rPr lang="en-US" smtClean="0"/>
              <a:pPr>
                <a:defRPr/>
              </a:pPr>
              <a:t>11/15/2016</a:t>
            </a:fld>
            <a:endParaRPr lang="en-US"/>
          </a:p>
        </p:txBody>
      </p:sp>
      <p:sp>
        <p:nvSpPr>
          <p:cNvPr id="13" name="Slide Number Placeholder 8"/>
          <p:cNvSpPr>
            <a:spLocks noGrp="1"/>
          </p:cNvSpPr>
          <p:nvPr>
            <p:ph type="sldNum" sz="quarter" idx="12"/>
          </p:nvPr>
        </p:nvSpPr>
        <p:spPr>
          <a:xfrm>
            <a:off x="8077200" y="6492875"/>
            <a:ext cx="1066800" cy="365125"/>
          </a:xfrm>
        </p:spPr>
        <p:txBody>
          <a:bodyPr/>
          <a:lstStyle>
            <a:lvl1pPr>
              <a:defRPr baseline="0">
                <a:solidFill>
                  <a:schemeClr val="bg1"/>
                </a:solidFill>
              </a:defRPr>
            </a:lvl1pPr>
          </a:lstStyle>
          <a:p>
            <a:pPr>
              <a:defRPr/>
            </a:pPr>
            <a:fld id="{4F0E4F93-F55C-450C-AA84-929DCC3644C2}" type="slidenum">
              <a:rPr lang="en-US"/>
              <a:pPr>
                <a:defRPr/>
              </a:pPr>
              <a:t>‹#›</a:t>
            </a:fld>
            <a:endParaRPr lang="en-US" dirty="0"/>
          </a:p>
        </p:txBody>
      </p:sp>
      <p:sp>
        <p:nvSpPr>
          <p:cNvPr id="17"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endParaRPr lang="en-US" dirty="0"/>
          </a:p>
        </p:txBody>
      </p:sp>
      <p:pic>
        <p:nvPicPr>
          <p:cNvPr id="14" name="WBG_Horizontal-black.pdf"/>
          <p:cNvPicPr/>
          <p:nvPr userDrawn="1"/>
        </p:nvPicPr>
        <p:blipFill>
          <a:blip r:embed="rId3">
            <a:extLst>
              <a:ext uri="{28A0092B-C50C-407E-A947-70E740481C1C}">
                <a14:useLocalDpi xmlns:a14="http://schemas.microsoft.com/office/drawing/2010/main"/>
              </a:ext>
            </a:extLst>
          </a:blip>
          <a:stretch>
            <a:fillRect/>
          </a:stretch>
        </p:blipFill>
        <p:spPr>
          <a:xfrm>
            <a:off x="157163" y="6036009"/>
            <a:ext cx="1828800" cy="301752"/>
          </a:xfrm>
          <a:prstGeom prst="rect">
            <a:avLst/>
          </a:prstGeom>
          <a:ln w="12700">
            <a:miter lim="400000"/>
          </a:ln>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3"/>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6" name="Rectangle 5"/>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2" name="Title 1"/>
          <p:cNvSpPr>
            <a:spLocks noGrp="1"/>
          </p:cNvSpPr>
          <p:nvPr>
            <p:ph type="title"/>
          </p:nvPr>
        </p:nvSpPr>
        <p:spPr>
          <a:xfrm>
            <a:off x="0" y="0"/>
            <a:ext cx="89154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12" name="Text Placeholder 10"/>
          <p:cNvSpPr>
            <a:spLocks noGrp="1"/>
          </p:cNvSpPr>
          <p:nvPr>
            <p:ph type="body" sz="quarter" idx="13"/>
          </p:nvPr>
        </p:nvSpPr>
        <p:spPr>
          <a:xfrm>
            <a:off x="1066800" y="6477000"/>
            <a:ext cx="3505200" cy="381000"/>
          </a:xfrm>
        </p:spPr>
        <p:txBody>
          <a:bodyPr anchor="ctr">
            <a:normAutofit/>
          </a:bodyPr>
          <a:lstStyle>
            <a:lvl1pPr algn="r">
              <a:buNone/>
              <a:defRPr lang="en-US" sz="1200" kern="1200" baseline="0" dirty="0">
                <a:solidFill>
                  <a:schemeClr val="bg1"/>
                </a:solidFill>
                <a:latin typeface="+mn-lt"/>
                <a:ea typeface="+mn-ea"/>
                <a:cs typeface="+mn-cs"/>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smtClean="0"/>
              <a:t>Click to edit Master text styles</a:t>
            </a:r>
          </a:p>
        </p:txBody>
      </p:sp>
      <p:sp>
        <p:nvSpPr>
          <p:cNvPr id="7" name="Date Placeholder 6"/>
          <p:cNvSpPr>
            <a:spLocks noGrp="1"/>
          </p:cNvSpPr>
          <p:nvPr>
            <p:ph type="dt" sz="half" idx="14"/>
          </p:nvPr>
        </p:nvSpPr>
        <p:spPr>
          <a:xfrm>
            <a:off x="0" y="6492875"/>
            <a:ext cx="1066800" cy="365125"/>
          </a:xfrm>
        </p:spPr>
        <p:txBody>
          <a:bodyPr/>
          <a:lstStyle>
            <a:lvl1pPr>
              <a:defRPr baseline="0" smtClean="0">
                <a:solidFill>
                  <a:schemeClr val="bg1"/>
                </a:solidFill>
              </a:defRPr>
            </a:lvl1pPr>
          </a:lstStyle>
          <a:p>
            <a:pPr>
              <a:defRPr/>
            </a:pPr>
            <a:fld id="{5D103608-1601-4167-9D8F-FFA788B4207F}" type="datetime1">
              <a:rPr lang="en-US" smtClean="0"/>
              <a:pPr>
                <a:defRPr/>
              </a:pPr>
              <a:t>11/15/2016</a:t>
            </a:fld>
            <a:endParaRPr lang="en-US"/>
          </a:p>
        </p:txBody>
      </p:sp>
      <p:sp>
        <p:nvSpPr>
          <p:cNvPr id="8" name="Footer Placeholder 7"/>
          <p:cNvSpPr>
            <a:spLocks noGrp="1"/>
          </p:cNvSpPr>
          <p:nvPr>
            <p:ph type="ftr" sz="quarter" idx="15"/>
          </p:nvPr>
        </p:nvSpPr>
        <p:spPr>
          <a:xfrm>
            <a:off x="4572000" y="6492875"/>
            <a:ext cx="3505200" cy="365125"/>
          </a:xfrm>
        </p:spPr>
        <p:txBody>
          <a:bodyPr/>
          <a:lstStyle>
            <a:lvl1pPr algn="l">
              <a:defRPr sz="1200" baseline="0">
                <a:solidFill>
                  <a:schemeClr val="bg1"/>
                </a:solidFill>
              </a:defRPr>
            </a:lvl1pPr>
          </a:lstStyle>
          <a:p>
            <a:pPr>
              <a:defRPr/>
            </a:pPr>
            <a:endParaRPr lang="en-US" dirty="0"/>
          </a:p>
        </p:txBody>
      </p:sp>
      <p:sp>
        <p:nvSpPr>
          <p:cNvPr id="9" name="Slide Number Placeholder 8"/>
          <p:cNvSpPr>
            <a:spLocks noGrp="1"/>
          </p:cNvSpPr>
          <p:nvPr>
            <p:ph type="sldNum" sz="quarter" idx="16"/>
          </p:nvPr>
        </p:nvSpPr>
        <p:spPr>
          <a:xfrm>
            <a:off x="8077200" y="6492875"/>
            <a:ext cx="1066800" cy="365125"/>
          </a:xfrm>
        </p:spPr>
        <p:txBody>
          <a:bodyPr/>
          <a:lstStyle>
            <a:lvl1pPr>
              <a:defRPr baseline="0">
                <a:solidFill>
                  <a:schemeClr val="bg1"/>
                </a:solidFill>
              </a:defRPr>
            </a:lvl1pPr>
          </a:lstStyle>
          <a:p>
            <a:pPr>
              <a:defRPr/>
            </a:pPr>
            <a:fld id="{A634A41D-D2F0-4B6B-BB8B-FDD4FA8F2DD9}" type="slidenum">
              <a:rPr lang="en-US"/>
              <a:pPr>
                <a:defRPr/>
              </a:pPr>
              <a:t>‹#›</a:t>
            </a:fld>
            <a:endParaRPr lang="en-US"/>
          </a:p>
        </p:txBody>
      </p:sp>
      <p:pic>
        <p:nvPicPr>
          <p:cNvPr id="11" name="WBG_Horizontal-black.pdf"/>
          <p:cNvPicPr/>
          <p:nvPr userDrawn="1"/>
        </p:nvPicPr>
        <p:blipFill>
          <a:blip r:embed="rId2">
            <a:extLst>
              <a:ext uri="{28A0092B-C50C-407E-A947-70E740481C1C}">
                <a14:useLocalDpi xmlns:a14="http://schemas.microsoft.com/office/drawing/2010/main"/>
              </a:ext>
            </a:extLst>
          </a:blip>
          <a:stretch>
            <a:fillRect/>
          </a:stretch>
        </p:blipFill>
        <p:spPr>
          <a:xfrm>
            <a:off x="157163" y="6036009"/>
            <a:ext cx="1828800" cy="301752"/>
          </a:xfrm>
          <a:prstGeom prst="rect">
            <a:avLst/>
          </a:prstGeom>
          <a:ln w="12700">
            <a:miter lim="400000"/>
          </a:ln>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4" name="Rectangle 3"/>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10" name="Text Placeholder 10"/>
          <p:cNvSpPr>
            <a:spLocks noGrp="1"/>
          </p:cNvSpPr>
          <p:nvPr>
            <p:ph type="body" sz="quarter" idx="13"/>
          </p:nvPr>
        </p:nvSpPr>
        <p:spPr>
          <a:xfrm>
            <a:off x="1066800" y="6477000"/>
            <a:ext cx="3505200" cy="381000"/>
          </a:xfrm>
        </p:spPr>
        <p:txBody>
          <a:bodyPr anchor="ctr">
            <a:normAutofit/>
          </a:bodyPr>
          <a:lstStyle>
            <a:lvl1pPr algn="r">
              <a:buNone/>
              <a:defRPr lang="en-US" sz="1200" kern="1200" baseline="0" dirty="0">
                <a:solidFill>
                  <a:schemeClr val="bg1"/>
                </a:solidFill>
                <a:latin typeface="+mn-lt"/>
                <a:ea typeface="+mn-ea"/>
                <a:cs typeface="+mn-cs"/>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smtClean="0"/>
              <a:t>Click to edit Master text styles</a:t>
            </a:r>
          </a:p>
        </p:txBody>
      </p:sp>
      <p:sp>
        <p:nvSpPr>
          <p:cNvPr id="5" name="Date Placeholder 6"/>
          <p:cNvSpPr>
            <a:spLocks noGrp="1"/>
          </p:cNvSpPr>
          <p:nvPr>
            <p:ph type="dt" sz="half" idx="14"/>
          </p:nvPr>
        </p:nvSpPr>
        <p:spPr>
          <a:xfrm>
            <a:off x="0" y="6492875"/>
            <a:ext cx="1066800" cy="365125"/>
          </a:xfrm>
        </p:spPr>
        <p:txBody>
          <a:bodyPr/>
          <a:lstStyle>
            <a:lvl1pPr>
              <a:defRPr baseline="0" smtClean="0">
                <a:solidFill>
                  <a:schemeClr val="bg1"/>
                </a:solidFill>
              </a:defRPr>
            </a:lvl1pPr>
          </a:lstStyle>
          <a:p>
            <a:pPr>
              <a:defRPr/>
            </a:pPr>
            <a:fld id="{05C47B4A-D254-48C6-AC6C-1AB5D62B1E48}" type="datetime1">
              <a:rPr lang="en-US" smtClean="0"/>
              <a:pPr>
                <a:defRPr/>
              </a:pPr>
              <a:t>11/15/2016</a:t>
            </a:fld>
            <a:endParaRPr lang="en-US"/>
          </a:p>
        </p:txBody>
      </p:sp>
      <p:sp>
        <p:nvSpPr>
          <p:cNvPr id="6" name="Footer Placeholder 7"/>
          <p:cNvSpPr>
            <a:spLocks noGrp="1"/>
          </p:cNvSpPr>
          <p:nvPr>
            <p:ph type="ftr" sz="quarter" idx="15"/>
          </p:nvPr>
        </p:nvSpPr>
        <p:spPr>
          <a:xfrm>
            <a:off x="4572000" y="6492875"/>
            <a:ext cx="3505200" cy="365125"/>
          </a:xfrm>
        </p:spPr>
        <p:txBody>
          <a:bodyPr/>
          <a:lstStyle>
            <a:lvl1pPr algn="l">
              <a:defRPr sz="1200" baseline="0">
                <a:solidFill>
                  <a:schemeClr val="bg1"/>
                </a:solidFill>
              </a:defRPr>
            </a:lvl1pPr>
          </a:lstStyle>
          <a:p>
            <a:pPr>
              <a:defRPr/>
            </a:pPr>
            <a:endParaRPr lang="en-US" dirty="0"/>
          </a:p>
        </p:txBody>
      </p:sp>
      <p:sp>
        <p:nvSpPr>
          <p:cNvPr id="7" name="Slide Number Placeholder 8"/>
          <p:cNvSpPr>
            <a:spLocks noGrp="1"/>
          </p:cNvSpPr>
          <p:nvPr>
            <p:ph type="sldNum" sz="quarter" idx="16"/>
          </p:nvPr>
        </p:nvSpPr>
        <p:spPr>
          <a:xfrm>
            <a:off x="8077200" y="6492875"/>
            <a:ext cx="1066800" cy="365125"/>
          </a:xfrm>
        </p:spPr>
        <p:txBody>
          <a:bodyPr/>
          <a:lstStyle>
            <a:lvl1pPr>
              <a:defRPr baseline="0">
                <a:solidFill>
                  <a:schemeClr val="bg1"/>
                </a:solidFill>
              </a:defRPr>
            </a:lvl1pPr>
          </a:lstStyle>
          <a:p>
            <a:pPr>
              <a:defRPr/>
            </a:pPr>
            <a:fld id="{DE07036D-7613-4B64-A927-7804D416E18C}" type="slidenum">
              <a:rPr lang="en-US"/>
              <a:pPr>
                <a:defRPr/>
              </a:pPr>
              <a:t>‹#›</a:t>
            </a:fld>
            <a:endParaRPr lang="en-US"/>
          </a:p>
        </p:txBody>
      </p:sp>
      <p:pic>
        <p:nvPicPr>
          <p:cNvPr id="9" name="WBG_Horizontal-black.pdf"/>
          <p:cNvPicPr/>
          <p:nvPr userDrawn="1"/>
        </p:nvPicPr>
        <p:blipFill>
          <a:blip r:embed="rId2">
            <a:extLst>
              <a:ext uri="{28A0092B-C50C-407E-A947-70E740481C1C}">
                <a14:useLocalDpi xmlns:a14="http://schemas.microsoft.com/office/drawing/2010/main"/>
              </a:ext>
            </a:extLst>
          </a:blip>
          <a:stretch>
            <a:fillRect/>
          </a:stretch>
        </p:blipFill>
        <p:spPr>
          <a:xfrm>
            <a:off x="157163" y="6036009"/>
            <a:ext cx="1828800" cy="301752"/>
          </a:xfrm>
          <a:prstGeom prst="rect">
            <a:avLst/>
          </a:prstGeom>
          <a:ln w="12700">
            <a:miter lim="400000"/>
          </a:ln>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102B1B-D09B-45E0-888D-9064431499C4}" type="datetime1">
              <a:rPr lang="en-US" smtClean="0"/>
              <a:pPr>
                <a:defRPr/>
              </a:pPr>
              <a:t>11/15/2016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CA1647-720A-438F-B11B-A7CBAA69286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59F822-A68B-45E0-9DE3-C628C5785793}" type="datetime1">
              <a:rPr lang="en-US" smtClean="0"/>
              <a:pPr>
                <a:defRPr/>
              </a:pPr>
              <a:t>11/15/2016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CA5FB0-9B20-4AE8-8C0A-A441C732AE79}"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C946404-9537-432B-B377-8B8895EC649A}" type="datetime1">
              <a:rPr lang="en-US" smtClean="0"/>
              <a:pPr>
                <a:defRPr/>
              </a:pPr>
              <a:t>11/15/2016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EF5E59E-10FE-4376-A698-77BCA50A5D9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83" r:id="rId3"/>
    <p:sldLayoutId id="2147483690" r:id="rId4"/>
    <p:sldLayoutId id="2147483691" r:id="rId5"/>
    <p:sldLayoutId id="2147483692" r:id="rId6"/>
    <p:sldLayoutId id="2147483693" r:id="rId7"/>
    <p:sldLayoutId id="2147483684" r:id="rId8"/>
    <p:sldLayoutId id="2147483685" r:id="rId9"/>
    <p:sldLayoutId id="2147483686" r:id="rId10"/>
    <p:sldLayoutId id="2147483687"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5"/>
          <p:cNvSpPr>
            <a:spLocks noGrp="1"/>
          </p:cNvSpPr>
          <p:nvPr>
            <p:ph type="ctrTitle"/>
          </p:nvPr>
        </p:nvSpPr>
        <p:spPr>
          <a:xfrm>
            <a:off x="609600" y="1447800"/>
            <a:ext cx="7772400" cy="1066800"/>
          </a:xfrm>
        </p:spPr>
        <p:txBody>
          <a:bodyPr/>
          <a:lstStyle/>
          <a:p>
            <a:r>
              <a:rPr lang="en-US" sz="3200" b="1" dirty="0" smtClean="0"/>
              <a:t>Leveraging Insurance for Sustainable Growth and Development</a:t>
            </a:r>
            <a:endParaRPr lang="en-US" sz="3600" dirty="0" smtClean="0"/>
          </a:p>
        </p:txBody>
      </p:sp>
      <p:sp>
        <p:nvSpPr>
          <p:cNvPr id="17" name="Subtitle 16"/>
          <p:cNvSpPr>
            <a:spLocks noGrp="1"/>
          </p:cNvSpPr>
          <p:nvPr>
            <p:ph type="subTitle" idx="1"/>
          </p:nvPr>
        </p:nvSpPr>
        <p:spPr>
          <a:xfrm>
            <a:off x="609600" y="2590800"/>
            <a:ext cx="7924800" cy="609600"/>
          </a:xfrm>
        </p:spPr>
        <p:txBody>
          <a:bodyPr rtlCol="0">
            <a:noAutofit/>
          </a:bodyPr>
          <a:lstStyle/>
          <a:p>
            <a:pPr fontAlgn="auto">
              <a:spcBef>
                <a:spcPts val="0"/>
              </a:spcBef>
              <a:spcAft>
                <a:spcPts val="0"/>
              </a:spcAft>
              <a:defRPr/>
            </a:pPr>
            <a:r>
              <a:rPr lang="en-US" sz="2000" b="1" spc="5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Panel Discussion</a:t>
            </a:r>
          </a:p>
          <a:p>
            <a:pPr fontAlgn="auto">
              <a:spcBef>
                <a:spcPts val="0"/>
              </a:spcBef>
              <a:spcAft>
                <a:spcPts val="0"/>
              </a:spcAft>
              <a:defRPr/>
            </a:pPr>
            <a:r>
              <a:rPr lang="en-US" sz="2000" b="1" spc="5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23</a:t>
            </a:r>
            <a:r>
              <a:rPr lang="en-US" sz="2000" b="1" spc="50" baseline="3000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rd</a:t>
            </a:r>
            <a:r>
              <a:rPr lang="en-US" sz="2000" b="1" spc="5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 IAIS Annual Conference</a:t>
            </a:r>
          </a:p>
        </p:txBody>
      </p:sp>
      <p:sp>
        <p:nvSpPr>
          <p:cNvPr id="4" name="Title 15"/>
          <p:cNvSpPr txBox="1">
            <a:spLocks/>
          </p:cNvSpPr>
          <p:nvPr/>
        </p:nvSpPr>
        <p:spPr bwMode="auto">
          <a:xfrm>
            <a:off x="533400" y="3958208"/>
            <a:ext cx="7924800" cy="91859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400" b="1"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Andreas (Andy) Jobst</a:t>
            </a:r>
          </a:p>
          <a:p>
            <a:pPr algn="ctr"/>
            <a:r>
              <a:rPr lang="en-US" sz="2000"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Adviser to the Managing Director and CFO</a:t>
            </a:r>
          </a:p>
          <a:p>
            <a:pPr algn="ctr"/>
            <a:r>
              <a:rPr lang="en-US" sz="2000"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World Bank Group</a:t>
            </a:r>
          </a:p>
          <a:p>
            <a:pPr algn="ctr"/>
            <a:endParaRPr lang="en-US"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endParaRPr>
          </a:p>
          <a:p>
            <a:pPr algn="ctr"/>
            <a:r>
              <a:rPr lang="en-US" spc="50" dirty="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Asunción, Paraguay</a:t>
            </a:r>
          </a:p>
          <a:p>
            <a:pPr algn="ctr"/>
            <a:r>
              <a:rPr lang="en-US" sz="1600"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11 November 2016</a:t>
            </a:r>
          </a:p>
        </p:txBody>
      </p:sp>
      <p:sp>
        <p:nvSpPr>
          <p:cNvPr id="5" name="TextBox 4"/>
          <p:cNvSpPr txBox="1"/>
          <p:nvPr/>
        </p:nvSpPr>
        <p:spPr>
          <a:xfrm>
            <a:off x="1028700" y="5486400"/>
            <a:ext cx="6934200" cy="646331"/>
          </a:xfrm>
          <a:prstGeom prst="rect">
            <a:avLst/>
          </a:prstGeom>
          <a:noFill/>
        </p:spPr>
        <p:txBody>
          <a:bodyPr wrap="square" rtlCol="0">
            <a:spAutoFit/>
          </a:bodyPr>
          <a:lstStyle/>
          <a:p>
            <a:pPr algn="ctr"/>
            <a:r>
              <a:rPr lang="en-US" sz="1200" u="sng" dirty="0" smtClean="0">
                <a:latin typeface="+mj-lt"/>
                <a:ea typeface="Segoe UI" pitchFamily="34" charset="0"/>
                <a:cs typeface="Segoe UI" pitchFamily="34" charset="0"/>
              </a:rPr>
              <a:t>Disclaimer</a:t>
            </a:r>
            <a:r>
              <a:rPr lang="en-US" sz="1200" dirty="0" smtClean="0">
                <a:latin typeface="+mj-lt"/>
                <a:ea typeface="Segoe UI" pitchFamily="34" charset="0"/>
                <a:cs typeface="Segoe UI" pitchFamily="34" charset="0"/>
              </a:rPr>
              <a:t>: The views expressed in this presentation are those of the presenter and do not necessarily represent those of the World Bank or World Bank policy. Any errors are those of the presenter.</a:t>
            </a:r>
          </a:p>
          <a:p>
            <a:pPr algn="ctr"/>
            <a:endParaRPr lang="en-US" sz="1200" dirty="0">
              <a:latin typeface="+mj-lt"/>
              <a:ea typeface="Segoe UI" pitchFamily="34" charset="0"/>
              <a:cs typeface="Segoe UI" pitchFamily="34" charset="0"/>
            </a:endParaRPr>
          </a:p>
        </p:txBody>
      </p:sp>
      <p:sp>
        <p:nvSpPr>
          <p:cNvPr id="9"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827251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828800"/>
            <a:ext cx="7772400" cy="838200"/>
          </a:xfrm>
        </p:spPr>
        <p:txBody>
          <a:bodyPr/>
          <a:lstStyle/>
          <a:p>
            <a:r>
              <a:rPr lang="en-US" dirty="0" smtClean="0"/>
              <a:t>Thank you!</a:t>
            </a:r>
            <a:br>
              <a:rPr lang="en-US" dirty="0" smtClean="0"/>
            </a:br>
            <a:r>
              <a:rPr lang="en-US" dirty="0" smtClean="0"/>
              <a:t>Questions?</a:t>
            </a:r>
            <a:endParaRPr lang="en-US" dirty="0"/>
          </a:p>
        </p:txBody>
      </p:sp>
      <p:pic>
        <p:nvPicPr>
          <p:cNvPr id="5" name="Picture 4" descr="Bildergebnis für logo world bank"/>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4191000"/>
            <a:ext cx="5181600" cy="1034758"/>
          </a:xfrm>
          <a:prstGeom prst="rect">
            <a:avLst/>
          </a:prstGeom>
          <a:noFill/>
          <a:ln>
            <a:noFill/>
          </a:ln>
        </p:spPr>
      </p:pic>
      <p:sp>
        <p:nvSpPr>
          <p:cNvPr id="6"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28930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000"/>
              </a:spcBef>
            </a:pPr>
            <a:r>
              <a:rPr lang="en-US" sz="2000" b="1" dirty="0" smtClean="0"/>
              <a:t>Technical Assistance</a:t>
            </a:r>
          </a:p>
          <a:p>
            <a:pPr lvl="1">
              <a:spcBef>
                <a:spcPts val="1000"/>
              </a:spcBef>
            </a:pPr>
            <a:r>
              <a:rPr lang="en-US" sz="2000" u="sng" dirty="0" smtClean="0"/>
              <a:t>Regulation and supervision</a:t>
            </a:r>
            <a:r>
              <a:rPr lang="en-US" sz="2000" dirty="0" smtClean="0"/>
              <a:t> in developing economies (incl. crisis management, consumer protection)</a:t>
            </a:r>
          </a:p>
          <a:p>
            <a:pPr>
              <a:spcBef>
                <a:spcPts val="1000"/>
              </a:spcBef>
            </a:pPr>
            <a:r>
              <a:rPr lang="en-US" sz="2000" b="1" dirty="0" smtClean="0"/>
              <a:t>Standard Setting and Implementation</a:t>
            </a:r>
          </a:p>
          <a:p>
            <a:pPr lvl="1">
              <a:spcBef>
                <a:spcPts val="1000"/>
              </a:spcBef>
            </a:pPr>
            <a:r>
              <a:rPr lang="en-US" sz="2000" u="sng" dirty="0" smtClean="0"/>
              <a:t>IAIS</a:t>
            </a:r>
            <a:r>
              <a:rPr lang="en-US" sz="2000" dirty="0" smtClean="0"/>
              <a:t> (FSC, TC, Market Conduct WG, Governance WG); also adaptation of ICPs </a:t>
            </a:r>
            <a:r>
              <a:rPr lang="en-US" sz="2000" i="1" dirty="0" smtClean="0"/>
              <a:t>(Regional Implementation Plan)</a:t>
            </a:r>
          </a:p>
          <a:p>
            <a:pPr lvl="1">
              <a:spcBef>
                <a:spcPts val="1000"/>
              </a:spcBef>
            </a:pPr>
            <a:r>
              <a:rPr lang="en-US" sz="2000" u="sng" dirty="0" smtClean="0"/>
              <a:t>ICP assessment</a:t>
            </a:r>
            <a:r>
              <a:rPr lang="en-US" sz="2000" dirty="0" smtClean="0"/>
              <a:t> (and/or </a:t>
            </a:r>
            <a:r>
              <a:rPr lang="en-US" sz="2000" i="1" dirty="0" smtClean="0"/>
              <a:t>Insurance Development Module</a:t>
            </a:r>
            <a:r>
              <a:rPr lang="en-US" sz="2000" dirty="0" smtClean="0"/>
              <a:t>) and insurance stress testing in FSAP</a:t>
            </a:r>
            <a:r>
              <a:rPr lang="en-US" sz="2000" dirty="0"/>
              <a:t>s</a:t>
            </a:r>
            <a:endParaRPr lang="en-US" sz="2000" dirty="0" smtClean="0"/>
          </a:p>
          <a:p>
            <a:pPr>
              <a:spcBef>
                <a:spcPts val="1000"/>
              </a:spcBef>
            </a:pPr>
            <a:r>
              <a:rPr lang="en-US" sz="2000" b="1" dirty="0" smtClean="0"/>
              <a:t>Financial Inclusion </a:t>
            </a:r>
            <a:r>
              <a:rPr lang="en-US" sz="2000" dirty="0" smtClean="0"/>
              <a:t>(via insurance projects)</a:t>
            </a:r>
          </a:p>
          <a:p>
            <a:pPr lvl="1">
              <a:spcBef>
                <a:spcPts val="1000"/>
              </a:spcBef>
            </a:pPr>
            <a:r>
              <a:rPr lang="en-US" sz="2000" u="sng" dirty="0" smtClean="0"/>
              <a:t>Market development</a:t>
            </a:r>
            <a:r>
              <a:rPr lang="en-US" sz="2000" dirty="0" smtClean="0"/>
              <a:t>: Largely donor-funded risk absorption capacity </a:t>
            </a:r>
            <a:r>
              <a:rPr lang="en-US" sz="2000" i="1" dirty="0" smtClean="0"/>
              <a:t>(Disaster </a:t>
            </a:r>
            <a:r>
              <a:rPr lang="en-US" sz="2000" i="1" dirty="0"/>
              <a:t>R</a:t>
            </a:r>
            <a:r>
              <a:rPr lang="en-US" sz="2000" i="1" dirty="0" smtClean="0"/>
              <a:t>isk Finance, Agriculture Insurance Program)</a:t>
            </a:r>
            <a:endParaRPr lang="en-US" sz="2000" dirty="0" smtClean="0"/>
          </a:p>
          <a:p>
            <a:pPr lvl="1">
              <a:spcBef>
                <a:spcPts val="1000"/>
              </a:spcBef>
            </a:pPr>
            <a:r>
              <a:rPr lang="en-US" sz="2000" u="sng" dirty="0" smtClean="0"/>
              <a:t>Mobilization</a:t>
            </a:r>
            <a:r>
              <a:rPr lang="en-US" sz="2000" dirty="0" smtClean="0"/>
              <a:t>: unfunded credit protection (MCPP facility)</a:t>
            </a:r>
            <a:r>
              <a:rPr lang="en-US" sz="2000" dirty="0"/>
              <a:t> </a:t>
            </a:r>
            <a:r>
              <a:rPr lang="en-US" sz="2000" dirty="0" smtClean="0"/>
              <a:t>and reinsurance </a:t>
            </a:r>
            <a:r>
              <a:rPr lang="en-US" sz="2000" dirty="0"/>
              <a:t>(e.g., Africa Energy Pool</a:t>
            </a:r>
            <a:r>
              <a:rPr lang="en-US" sz="2000" dirty="0" smtClean="0"/>
              <a:t>)</a:t>
            </a:r>
            <a:endParaRPr lang="en-US" sz="2000" dirty="0"/>
          </a:p>
        </p:txBody>
      </p:sp>
      <p:sp>
        <p:nvSpPr>
          <p:cNvPr id="3" name="Title 2"/>
          <p:cNvSpPr>
            <a:spLocks noGrp="1"/>
          </p:cNvSpPr>
          <p:nvPr>
            <p:ph type="title"/>
          </p:nvPr>
        </p:nvSpPr>
        <p:spPr/>
        <p:txBody>
          <a:bodyPr/>
          <a:lstStyle/>
          <a:p>
            <a:r>
              <a:rPr lang="en-US" sz="2800" dirty="0" smtClean="0"/>
              <a:t>Overview of Insurance Agenda at the World Bank Group</a:t>
            </a:r>
            <a:endParaRPr lang="en-US" sz="28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2</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1549339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lstStyle/>
          <a:p>
            <a:pPr marL="0" indent="0">
              <a:buNone/>
            </a:pPr>
            <a:r>
              <a:rPr lang="en-US" sz="2000" dirty="0"/>
              <a:t>Overview of </a:t>
            </a:r>
            <a:r>
              <a:rPr lang="en-US" sz="2000" dirty="0" smtClean="0"/>
              <a:t>FSAPs</a:t>
            </a:r>
            <a:r>
              <a:rPr lang="en-US" sz="2000" dirty="0"/>
              <a:t>* and Completion of Insurance Stress </a:t>
            </a:r>
            <a:r>
              <a:rPr lang="en-US" sz="2000" dirty="0" smtClean="0"/>
              <a:t>Tests (2000-14)</a:t>
            </a:r>
            <a:endParaRPr lang="en-US" sz="2000" dirty="0"/>
          </a:p>
          <a:p>
            <a:endParaRPr lang="en-US" dirty="0"/>
          </a:p>
          <a:p>
            <a:endParaRPr lang="en-US" dirty="0"/>
          </a:p>
        </p:txBody>
      </p:sp>
      <p:sp>
        <p:nvSpPr>
          <p:cNvPr id="6" name="Content Placeholder 5"/>
          <p:cNvSpPr>
            <a:spLocks noGrp="1"/>
          </p:cNvSpPr>
          <p:nvPr>
            <p:ph sz="half" idx="2"/>
          </p:nvPr>
        </p:nvSpPr>
        <p:spPr>
          <a:xfrm>
            <a:off x="4648200" y="1066800"/>
            <a:ext cx="4495800" cy="5059363"/>
          </a:xfrm>
        </p:spPr>
        <p:txBody>
          <a:bodyPr/>
          <a:lstStyle/>
          <a:p>
            <a:pPr marL="0" indent="0">
              <a:buNone/>
            </a:pPr>
            <a:r>
              <a:rPr lang="en-US" sz="2000" dirty="0"/>
              <a:t>Number of </a:t>
            </a:r>
            <a:r>
              <a:rPr lang="en-US" sz="2000" dirty="0" smtClean="0"/>
              <a:t>Insurance </a:t>
            </a:r>
            <a:r>
              <a:rPr lang="en-US" sz="2000" dirty="0"/>
              <a:t>Stress Tests in FSAPs* </a:t>
            </a:r>
            <a:r>
              <a:rPr lang="en-US" sz="2000" i="1" dirty="0" smtClean="0"/>
              <a:t>(before/after financial crisis)</a:t>
            </a:r>
          </a:p>
          <a:p>
            <a:pPr marL="0" indent="0">
              <a:buNone/>
            </a:pPr>
            <a:endParaRPr lang="en-US" dirty="0"/>
          </a:p>
        </p:txBody>
      </p:sp>
      <p:sp>
        <p:nvSpPr>
          <p:cNvPr id="3" name="Title 2"/>
          <p:cNvSpPr>
            <a:spLocks noGrp="1"/>
          </p:cNvSpPr>
          <p:nvPr>
            <p:ph type="title"/>
          </p:nvPr>
        </p:nvSpPr>
        <p:spPr/>
        <p:txBody>
          <a:bodyPr/>
          <a:lstStyle/>
          <a:p>
            <a:r>
              <a:rPr lang="en-US" sz="2200" b="1" dirty="0" smtClean="0"/>
              <a:t>Standard Setting and Implementation</a:t>
            </a:r>
            <a:br>
              <a:rPr lang="en-US" sz="2200" b="1" dirty="0" smtClean="0"/>
            </a:br>
            <a:r>
              <a:rPr lang="en-US" sz="1600" dirty="0" smtClean="0"/>
              <a:t>FSAP </a:t>
            </a:r>
            <a:r>
              <a:rPr lang="en-US" sz="1600" dirty="0"/>
              <a:t>Stress Testing: </a:t>
            </a:r>
            <a:r>
              <a:rPr lang="en-US" sz="1600" dirty="0" smtClean="0"/>
              <a:t>… used </a:t>
            </a:r>
            <a:r>
              <a:rPr lang="en-US" sz="1600" dirty="0"/>
              <a:t>to be rare in FSAPs (relative to incidence of banking sector coverage</a:t>
            </a:r>
            <a:r>
              <a:rPr lang="en-US" sz="1600" dirty="0" smtClean="0"/>
              <a:t>)</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3</a:t>
            </a:fld>
            <a:endParaRPr lang="en-US"/>
          </a:p>
        </p:txBody>
      </p:sp>
      <p:pic>
        <p:nvPicPr>
          <p:cNvPr id="7" name="Picture 6"/>
          <p:cNvPicPr/>
          <p:nvPr/>
        </p:nvPicPr>
        <p:blipFill>
          <a:blip r:embed="rId3" cstate="print"/>
          <a:srcRect/>
          <a:stretch>
            <a:fillRect/>
          </a:stretch>
        </p:blipFill>
        <p:spPr bwMode="auto">
          <a:xfrm>
            <a:off x="266700" y="2057400"/>
            <a:ext cx="4191000" cy="2438400"/>
          </a:xfrm>
          <a:prstGeom prst="rect">
            <a:avLst/>
          </a:prstGeom>
          <a:noFill/>
          <a:ln w="9525">
            <a:solidFill>
              <a:schemeClr val="tx1"/>
            </a:solidFill>
            <a:miter lim="800000"/>
            <a:headEnd/>
            <a:tailEnd/>
          </a:ln>
          <a:effectLst>
            <a:outerShdw blurRad="254000" dist="152400" dir="5520000" sx="103000" sy="103000" algn="ctr" rotWithShape="0">
              <a:schemeClr val="bg2"/>
            </a:outerShdw>
          </a:effectLst>
        </p:spPr>
      </p:pic>
      <p:sp>
        <p:nvSpPr>
          <p:cNvPr id="8" name="TextBox 7"/>
          <p:cNvSpPr txBox="1"/>
          <p:nvPr/>
        </p:nvSpPr>
        <p:spPr>
          <a:xfrm>
            <a:off x="209550" y="4680039"/>
            <a:ext cx="4305300" cy="707886"/>
          </a:xfrm>
          <a:prstGeom prst="rect">
            <a:avLst/>
          </a:prstGeom>
          <a:noFill/>
        </p:spPr>
        <p:txBody>
          <a:bodyPr wrap="square" rtlCol="0">
            <a:spAutoFit/>
          </a:bodyPr>
          <a:lstStyle/>
          <a:p>
            <a:r>
              <a:rPr lang="en-US" sz="800" i="1" dirty="0" smtClean="0">
                <a:latin typeface="+mn-lt"/>
                <a:ea typeface="Segoe UI" pitchFamily="34" charset="0"/>
                <a:cs typeface="Segoe UI" pitchFamily="34" charset="0"/>
              </a:rPr>
              <a:t>Source:</a:t>
            </a:r>
            <a:r>
              <a:rPr lang="en-US" sz="800" dirty="0" smtClean="0">
                <a:latin typeface="+mn-lt"/>
                <a:ea typeface="Segoe UI" pitchFamily="34" charset="0"/>
                <a:cs typeface="Segoe UI" pitchFamily="34" charset="0"/>
              </a:rPr>
              <a:t> Jobst, Sugimoto and </a:t>
            </a:r>
            <a:r>
              <a:rPr lang="en-US" sz="800" dirty="0" err="1" smtClean="0">
                <a:latin typeface="+mn-lt"/>
                <a:ea typeface="Segoe UI" pitchFamily="34" charset="0"/>
                <a:cs typeface="Segoe UI" pitchFamily="34" charset="0"/>
              </a:rPr>
              <a:t>Broszeit</a:t>
            </a:r>
            <a:r>
              <a:rPr lang="en-US" sz="800" dirty="0" smtClean="0">
                <a:latin typeface="+mn-lt"/>
                <a:ea typeface="Segoe UI" pitchFamily="34" charset="0"/>
                <a:cs typeface="Segoe UI" pitchFamily="34" charset="0"/>
              </a:rPr>
              <a:t> (2015). </a:t>
            </a:r>
            <a:r>
              <a:rPr lang="en-US" sz="800" i="1" dirty="0" smtClean="0">
                <a:latin typeface="+mn-lt"/>
                <a:ea typeface="Segoe UI" pitchFamily="34" charset="0"/>
                <a:cs typeface="Segoe UI" pitchFamily="34" charset="0"/>
              </a:rPr>
              <a:t>Note:</a:t>
            </a:r>
            <a:r>
              <a:rPr lang="en-US" sz="800" dirty="0" smtClean="0">
                <a:latin typeface="+mn-lt"/>
                <a:ea typeface="Segoe UI" pitchFamily="34" charset="0"/>
                <a:cs typeface="Segoe UI" pitchFamily="34" charset="0"/>
              </a:rPr>
              <a:t> (*) includes full FSAPs, FSAP Updates, and Stability Modules (incl. reviews under the Offshore Financial Center (OFC) Assessment Program). The overview does not show the insurance stress tests completed as part of the FSAP/standards assessment for Bermuda, Guernsey, and the Isle of Man. Belgium, France, Japan, and Singapore are the only countries that have completed two FSAP insurance stress test exercises so far.</a:t>
            </a:r>
          </a:p>
        </p:txBody>
      </p:sp>
      <p:pic>
        <p:nvPicPr>
          <p:cNvPr id="9" name="Picture 8"/>
          <p:cNvPicPr/>
          <p:nvPr/>
        </p:nvPicPr>
        <p:blipFill>
          <a:blip r:embed="rId4" cstate="print"/>
          <a:srcRect/>
          <a:stretch>
            <a:fillRect/>
          </a:stretch>
        </p:blipFill>
        <p:spPr bwMode="auto">
          <a:xfrm>
            <a:off x="4800600" y="2057400"/>
            <a:ext cx="4000500" cy="2452688"/>
          </a:xfrm>
          <a:prstGeom prst="rect">
            <a:avLst/>
          </a:prstGeom>
          <a:noFill/>
          <a:ln w="9525">
            <a:solidFill>
              <a:schemeClr val="tx1"/>
            </a:solidFill>
            <a:miter lim="800000"/>
            <a:headEnd/>
            <a:tailEnd/>
          </a:ln>
          <a:effectLst>
            <a:outerShdw blurRad="254000" dist="152400" dir="5520000" sx="103000" sy="103000" algn="ctr" rotWithShape="0">
              <a:schemeClr val="bg2"/>
            </a:outerShdw>
          </a:effectLst>
        </p:spPr>
      </p:pic>
      <p:sp>
        <p:nvSpPr>
          <p:cNvPr id="10" name="TextBox 9"/>
          <p:cNvSpPr txBox="1"/>
          <p:nvPr/>
        </p:nvSpPr>
        <p:spPr>
          <a:xfrm>
            <a:off x="4705350" y="4680039"/>
            <a:ext cx="4133850" cy="584775"/>
          </a:xfrm>
          <a:prstGeom prst="rect">
            <a:avLst/>
          </a:prstGeom>
          <a:noFill/>
        </p:spPr>
        <p:txBody>
          <a:bodyPr wrap="square" rtlCol="0">
            <a:spAutoFit/>
          </a:bodyPr>
          <a:lstStyle/>
          <a:p>
            <a:r>
              <a:rPr lang="en-US" sz="800" i="1" dirty="0" smtClean="0">
                <a:latin typeface="+mn-lt"/>
                <a:ea typeface="Segoe UI" pitchFamily="34" charset="0"/>
                <a:cs typeface="Segoe UI" pitchFamily="34" charset="0"/>
              </a:rPr>
              <a:t>Source:</a:t>
            </a:r>
            <a:r>
              <a:rPr lang="en-US" sz="800" dirty="0" smtClean="0">
                <a:latin typeface="+mn-lt"/>
                <a:ea typeface="Segoe UI" pitchFamily="34" charset="0"/>
                <a:cs typeface="Segoe UI" pitchFamily="34" charset="0"/>
              </a:rPr>
              <a:t> Jobst, Sugimoto and </a:t>
            </a:r>
            <a:r>
              <a:rPr lang="en-US" sz="800" dirty="0" err="1" smtClean="0">
                <a:latin typeface="+mn-lt"/>
                <a:ea typeface="Segoe UI" pitchFamily="34" charset="0"/>
                <a:cs typeface="Segoe UI" pitchFamily="34" charset="0"/>
              </a:rPr>
              <a:t>Broszet</a:t>
            </a:r>
            <a:r>
              <a:rPr lang="en-US" sz="800" dirty="0" smtClean="0">
                <a:latin typeface="+mn-lt"/>
                <a:ea typeface="Segoe UI" pitchFamily="34" charset="0"/>
                <a:cs typeface="Segoe UI" pitchFamily="34" charset="0"/>
              </a:rPr>
              <a:t> (2015). </a:t>
            </a:r>
            <a:r>
              <a:rPr lang="en-US" sz="800" i="1" dirty="0" smtClean="0">
                <a:latin typeface="+mn-lt"/>
                <a:ea typeface="Segoe UI" pitchFamily="34" charset="0"/>
                <a:cs typeface="Segoe UI" pitchFamily="34" charset="0"/>
              </a:rPr>
              <a:t>Note:</a:t>
            </a:r>
            <a:r>
              <a:rPr lang="en-US" sz="800" dirty="0" smtClean="0">
                <a:latin typeface="+mn-lt"/>
                <a:ea typeface="Segoe UI" pitchFamily="34" charset="0"/>
                <a:cs typeface="Segoe UI" pitchFamily="34" charset="0"/>
              </a:rPr>
              <a:t> (*) Total number comprises full FSAPs, FSAP Updates, and Stability Modules (incl. all countries subject to the Offshore Financial Center (OFC) Assessment Program with a stress testing exercise) but excludes three (out of a total of 25) insurance stress tests that have not been published. </a:t>
            </a:r>
            <a:endParaRPr lang="en-US" sz="800" dirty="0">
              <a:latin typeface="+mn-lt"/>
              <a:ea typeface="Segoe UI" pitchFamily="34" charset="0"/>
              <a:cs typeface="Segoe UI" pitchFamily="34" charset="0"/>
            </a:endParaRPr>
          </a:p>
        </p:txBody>
      </p:sp>
      <p:sp>
        <p:nvSpPr>
          <p:cNvPr id="11"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972106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2057399"/>
          </a:xfrm>
        </p:spPr>
        <p:txBody>
          <a:bodyPr/>
          <a:lstStyle/>
          <a:p>
            <a:r>
              <a:rPr lang="en-US" sz="2000" b="1" dirty="0" smtClean="0"/>
              <a:t>Financial impact of disaster on recovery dynamics, socio-economic progression, and inequality </a:t>
            </a:r>
            <a:r>
              <a:rPr lang="en-US" sz="2000" dirty="0" smtClean="0"/>
              <a:t>but </a:t>
            </a:r>
            <a:r>
              <a:rPr lang="en-US" sz="2000" dirty="0"/>
              <a:t>many countries </a:t>
            </a:r>
            <a:r>
              <a:rPr lang="en-US" sz="2000" u="sng" dirty="0"/>
              <a:t>lack sufficiently developed insurance </a:t>
            </a:r>
            <a:r>
              <a:rPr lang="en-US" sz="2000" u="sng" dirty="0" smtClean="0"/>
              <a:t>markets</a:t>
            </a:r>
            <a:endParaRPr lang="en-US" sz="2000" dirty="0" smtClean="0"/>
          </a:p>
          <a:p>
            <a:pPr lvl="1"/>
            <a:r>
              <a:rPr lang="en-US" sz="2000" dirty="0" smtClean="0"/>
              <a:t>Limits </a:t>
            </a:r>
            <a:r>
              <a:rPr lang="en-US" sz="2000" dirty="0"/>
              <a:t>lending opportunities and </a:t>
            </a:r>
            <a:r>
              <a:rPr lang="en-US" sz="2000" dirty="0" smtClean="0"/>
              <a:t>identification WBG projects</a:t>
            </a:r>
          </a:p>
          <a:p>
            <a:pPr lvl="1"/>
            <a:r>
              <a:rPr lang="en-US" sz="2000" dirty="0"/>
              <a:t>C</a:t>
            </a:r>
            <a:r>
              <a:rPr lang="en-US" sz="2000" dirty="0" smtClean="0"/>
              <a:t>hallenge </a:t>
            </a:r>
            <a:r>
              <a:rPr lang="en-US" sz="2000" dirty="0"/>
              <a:t>to </a:t>
            </a:r>
            <a:r>
              <a:rPr lang="en-US" sz="2000" dirty="0" smtClean="0"/>
              <a:t>WBG twin goal of </a:t>
            </a:r>
            <a:r>
              <a:rPr lang="en-US" sz="2000" dirty="0"/>
              <a:t>eliminating extreme poverty </a:t>
            </a:r>
            <a:r>
              <a:rPr lang="en-US" sz="2000" dirty="0" smtClean="0"/>
              <a:t>and </a:t>
            </a:r>
            <a:r>
              <a:rPr lang="en-US" sz="2000" dirty="0"/>
              <a:t>raising shared </a:t>
            </a:r>
            <a:r>
              <a:rPr lang="en-US" sz="2000" dirty="0" smtClean="0"/>
              <a:t>prosperity</a:t>
            </a:r>
          </a:p>
          <a:p>
            <a:r>
              <a:rPr lang="en-US" sz="2000" b="1" dirty="0"/>
              <a:t>Closing the protection gap </a:t>
            </a:r>
            <a:r>
              <a:rPr lang="en-US" sz="2000" b="1" dirty="0" smtClean="0"/>
              <a:t>and promoting better </a:t>
            </a:r>
            <a:r>
              <a:rPr lang="en-US" sz="2000" b="1" dirty="0"/>
              <a:t>risk </a:t>
            </a:r>
            <a:r>
              <a:rPr lang="en-US" sz="2000" b="1" dirty="0" smtClean="0"/>
              <a:t>management</a:t>
            </a:r>
            <a:endParaRPr lang="en-US" sz="2000" dirty="0" smtClean="0"/>
          </a:p>
          <a:p>
            <a:pPr lvl="1"/>
            <a:r>
              <a:rPr lang="en-US" sz="2000" u="sng" dirty="0"/>
              <a:t>P</a:t>
            </a:r>
            <a:r>
              <a:rPr lang="en-US" sz="2000" u="sng" dirty="0" smtClean="0"/>
              <a:t>ricing risk creates </a:t>
            </a:r>
            <a:r>
              <a:rPr lang="en-US" sz="2000" u="sng" dirty="0"/>
              <a:t>incentives</a:t>
            </a:r>
            <a:r>
              <a:rPr lang="en-US" sz="2000" dirty="0"/>
              <a:t> for investing in prevention and </a:t>
            </a:r>
            <a:r>
              <a:rPr lang="en-US" sz="2000" dirty="0" smtClean="0"/>
              <a:t>preparedness</a:t>
            </a:r>
          </a:p>
          <a:p>
            <a:pPr marL="741363" lvl="1" indent="0">
              <a:buNone/>
            </a:pPr>
            <a:r>
              <a:rPr lang="en-US" sz="2000" dirty="0" smtClean="0"/>
              <a:t>→ strengthen resilience before </a:t>
            </a:r>
            <a:r>
              <a:rPr lang="en-US" sz="2000" dirty="0"/>
              <a:t>disasters </a:t>
            </a:r>
            <a:r>
              <a:rPr lang="en-US" sz="2000" dirty="0" smtClean="0"/>
              <a:t>occur</a:t>
            </a:r>
            <a:endParaRPr lang="en-US" sz="2000" dirty="0"/>
          </a:p>
          <a:p>
            <a:r>
              <a:rPr lang="en-US" sz="2000" u="sng" dirty="0" smtClean="0"/>
              <a:t>Objective</a:t>
            </a:r>
            <a:r>
              <a:rPr lang="en-US" sz="2000" dirty="0" smtClean="0"/>
              <a:t>: </a:t>
            </a:r>
            <a:r>
              <a:rPr lang="en-US" sz="2000" b="1" dirty="0"/>
              <a:t>E</a:t>
            </a:r>
            <a:r>
              <a:rPr lang="en-US" sz="2000" b="1" dirty="0" smtClean="0"/>
              <a:t>nhance financial response capacity </a:t>
            </a:r>
            <a:r>
              <a:rPr lang="en-US" sz="2000" dirty="0" smtClean="0"/>
              <a:t>through higher efficiency </a:t>
            </a:r>
            <a:r>
              <a:rPr lang="en-US" sz="2000" dirty="0"/>
              <a:t>(cost/time) of post-disaster </a:t>
            </a:r>
            <a:r>
              <a:rPr lang="en-US" sz="2000" dirty="0" smtClean="0"/>
              <a:t>funding</a:t>
            </a:r>
            <a:endParaRPr lang="en-US" sz="2000" dirty="0"/>
          </a:p>
          <a:p>
            <a:pPr marL="0" indent="0">
              <a:buNone/>
            </a:pPr>
            <a:endParaRPr lang="en-US" sz="2200" dirty="0"/>
          </a:p>
        </p:txBody>
      </p:sp>
      <p:sp>
        <p:nvSpPr>
          <p:cNvPr id="3" name="Title 2"/>
          <p:cNvSpPr>
            <a:spLocks noGrp="1"/>
          </p:cNvSpPr>
          <p:nvPr>
            <p:ph type="title"/>
          </p:nvPr>
        </p:nvSpPr>
        <p:spPr/>
        <p:txBody>
          <a:bodyPr/>
          <a:lstStyle/>
          <a:p>
            <a:r>
              <a:rPr lang="en-US" sz="2200" b="1" dirty="0" smtClean="0"/>
              <a:t>Financial Inclusion</a:t>
            </a:r>
            <a:br>
              <a:rPr lang="en-US" sz="2200" b="1" dirty="0" smtClean="0"/>
            </a:br>
            <a:r>
              <a:rPr lang="en-US" sz="1600" dirty="0" smtClean="0"/>
              <a:t>Disaster </a:t>
            </a:r>
            <a:r>
              <a:rPr lang="en-US" sz="1600" dirty="0"/>
              <a:t>Risk </a:t>
            </a:r>
            <a:r>
              <a:rPr lang="en-US" sz="1600" dirty="0" smtClean="0"/>
              <a:t>Financing and </a:t>
            </a:r>
            <a:r>
              <a:rPr lang="en-US" sz="1600" dirty="0"/>
              <a:t>Insurance </a:t>
            </a:r>
            <a:r>
              <a:rPr lang="en-US" sz="1600" dirty="0" smtClean="0"/>
              <a:t>Program (DRFIP): Objective</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4</a:t>
            </a:fld>
            <a:endParaRPr lang="en-US"/>
          </a:p>
        </p:txBody>
      </p:sp>
      <p:sp>
        <p:nvSpPr>
          <p:cNvPr id="39"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222124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200" b="1" dirty="0" smtClean="0"/>
              <a:t>Financial Inclusion</a:t>
            </a:r>
            <a:br>
              <a:rPr lang="en-US" sz="2200" b="1" dirty="0" smtClean="0"/>
            </a:br>
            <a:r>
              <a:rPr lang="en-US" sz="1600" dirty="0" smtClean="0"/>
              <a:t>Disaster Risk Financing and Insurance Program (DRFIP): Scope</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5</a:t>
            </a:fld>
            <a:endParaRPr lang="en-US"/>
          </a:p>
        </p:txBody>
      </p:sp>
      <p:sp>
        <p:nvSpPr>
          <p:cNvPr id="17" name="Rounded Rectangle 16"/>
          <p:cNvSpPr/>
          <p:nvPr/>
        </p:nvSpPr>
        <p:spPr>
          <a:xfrm>
            <a:off x="690600" y="1613744"/>
            <a:ext cx="1447873" cy="1349134"/>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57" b="1" dirty="0">
              <a:solidFill>
                <a:srgbClr val="C00000"/>
              </a:solidFill>
              <a:latin typeface="Calibri Light" panose="020F0302020204030204" pitchFamily="34" charset="0"/>
            </a:endParaRPr>
          </a:p>
        </p:txBody>
      </p:sp>
      <p:sp>
        <p:nvSpPr>
          <p:cNvPr id="18" name="Rounded Rectangle 17"/>
          <p:cNvSpPr/>
          <p:nvPr/>
        </p:nvSpPr>
        <p:spPr>
          <a:xfrm>
            <a:off x="3858307" y="1613744"/>
            <a:ext cx="1447873" cy="1349134"/>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57" dirty="0">
              <a:solidFill>
                <a:schemeClr val="tx1"/>
              </a:solidFill>
            </a:endParaRPr>
          </a:p>
          <a:p>
            <a:pPr algn="ctr"/>
            <a:r>
              <a:rPr lang="en-US" sz="1600" dirty="0">
                <a:solidFill>
                  <a:schemeClr val="tx1"/>
                </a:solidFill>
              </a:rPr>
              <a:t>DRF for </a:t>
            </a:r>
            <a:endParaRPr lang="en-US" sz="1600" b="1" dirty="0">
              <a:solidFill>
                <a:schemeClr val="tx1"/>
              </a:solidFill>
            </a:endParaRPr>
          </a:p>
          <a:p>
            <a:pPr algn="ctr"/>
            <a:r>
              <a:rPr lang="en-US" b="1" dirty="0">
                <a:solidFill>
                  <a:srgbClr val="C00000"/>
                </a:solidFill>
              </a:rPr>
              <a:t>Resilient Livelihood</a:t>
            </a:r>
          </a:p>
          <a:p>
            <a:pPr algn="ctr"/>
            <a:endParaRPr lang="en-US" sz="1857" b="1" dirty="0">
              <a:solidFill>
                <a:srgbClr val="C00000"/>
              </a:solidFill>
            </a:endParaRPr>
          </a:p>
          <a:p>
            <a:pPr algn="ctr"/>
            <a:endParaRPr lang="en-US" sz="1857" b="1" dirty="0">
              <a:solidFill>
                <a:srgbClr val="C00000"/>
              </a:solidFill>
            </a:endParaRPr>
          </a:p>
        </p:txBody>
      </p:sp>
      <p:sp>
        <p:nvSpPr>
          <p:cNvPr id="19" name="Rounded Rectangle 18"/>
          <p:cNvSpPr/>
          <p:nvPr/>
        </p:nvSpPr>
        <p:spPr>
          <a:xfrm>
            <a:off x="5442160" y="1613744"/>
            <a:ext cx="1447873" cy="1349134"/>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57" dirty="0">
              <a:solidFill>
                <a:schemeClr val="tx1"/>
              </a:solidFill>
            </a:endParaRPr>
          </a:p>
          <a:p>
            <a:pPr algn="ctr"/>
            <a:r>
              <a:rPr lang="en-US" sz="1600" dirty="0">
                <a:solidFill>
                  <a:schemeClr val="tx1"/>
                </a:solidFill>
              </a:rPr>
              <a:t>DRF for </a:t>
            </a:r>
            <a:r>
              <a:rPr lang="en-US" sz="1857" b="1" dirty="0">
                <a:solidFill>
                  <a:srgbClr val="C00000"/>
                </a:solidFill>
              </a:rPr>
              <a:t>Agriculture</a:t>
            </a:r>
          </a:p>
          <a:p>
            <a:pPr algn="ctr"/>
            <a:endParaRPr lang="en-US" sz="1857" b="1" dirty="0">
              <a:solidFill>
                <a:srgbClr val="C00000"/>
              </a:solidFill>
            </a:endParaRPr>
          </a:p>
          <a:p>
            <a:pPr algn="ctr"/>
            <a:endParaRPr lang="en-US" sz="1857" b="1" dirty="0">
              <a:solidFill>
                <a:srgbClr val="C00000"/>
              </a:solidFill>
            </a:endParaRPr>
          </a:p>
        </p:txBody>
      </p:sp>
      <p:sp>
        <p:nvSpPr>
          <p:cNvPr id="20" name="Rounded Rectangle 19"/>
          <p:cNvSpPr/>
          <p:nvPr/>
        </p:nvSpPr>
        <p:spPr>
          <a:xfrm>
            <a:off x="7026013" y="1611587"/>
            <a:ext cx="1447873" cy="1349134"/>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rgbClr val="C00000"/>
              </a:solidFill>
              <a:latin typeface="Calibri Light" panose="020F0302020204030204" pitchFamily="34" charset="0"/>
            </a:endParaRPr>
          </a:p>
        </p:txBody>
      </p:sp>
      <p:sp>
        <p:nvSpPr>
          <p:cNvPr id="21" name="Rounded Rectangle 20"/>
          <p:cNvSpPr/>
          <p:nvPr/>
        </p:nvSpPr>
        <p:spPr>
          <a:xfrm>
            <a:off x="690600" y="3095740"/>
            <a:ext cx="7783286" cy="485746"/>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57" dirty="0">
                <a:solidFill>
                  <a:schemeClr val="tx1"/>
                </a:solidFill>
              </a:rPr>
              <a:t>DRF</a:t>
            </a:r>
            <a:r>
              <a:rPr lang="en-US" sz="1857" b="1" dirty="0">
                <a:solidFill>
                  <a:schemeClr val="tx1"/>
                </a:solidFill>
              </a:rPr>
              <a:t> </a:t>
            </a:r>
            <a:r>
              <a:rPr lang="en-US" sz="1857" b="1" dirty="0">
                <a:solidFill>
                  <a:srgbClr val="C00000"/>
                </a:solidFill>
              </a:rPr>
              <a:t>Analytics for </a:t>
            </a:r>
            <a:r>
              <a:rPr lang="en-US" sz="1857" b="1" dirty="0" smtClean="0">
                <a:solidFill>
                  <a:srgbClr val="C00000"/>
                </a:solidFill>
              </a:rPr>
              <a:t>Financial Decision-Making </a:t>
            </a:r>
            <a:endParaRPr lang="en-US" sz="1857" b="1" dirty="0">
              <a:solidFill>
                <a:srgbClr val="C00000"/>
              </a:solidFill>
            </a:endParaRPr>
          </a:p>
        </p:txBody>
      </p:sp>
      <p:sp>
        <p:nvSpPr>
          <p:cNvPr id="22" name="Rounded Rectangle 21"/>
          <p:cNvSpPr/>
          <p:nvPr/>
        </p:nvSpPr>
        <p:spPr>
          <a:xfrm>
            <a:off x="690600" y="3665309"/>
            <a:ext cx="7783286" cy="485746"/>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57" dirty="0">
                <a:solidFill>
                  <a:schemeClr val="tx1"/>
                </a:solidFill>
              </a:rPr>
              <a:t>DRF</a:t>
            </a:r>
            <a:r>
              <a:rPr lang="en-US" sz="1857" b="1" dirty="0">
                <a:solidFill>
                  <a:schemeClr val="tx1"/>
                </a:solidFill>
              </a:rPr>
              <a:t> </a:t>
            </a:r>
            <a:r>
              <a:rPr lang="en-US" sz="1857" b="1" dirty="0" smtClean="0">
                <a:solidFill>
                  <a:srgbClr val="C00000"/>
                </a:solidFill>
              </a:rPr>
              <a:t>Knowledge Management and </a:t>
            </a:r>
            <a:r>
              <a:rPr lang="en-US" sz="1857" b="1" dirty="0">
                <a:solidFill>
                  <a:srgbClr val="C00000"/>
                </a:solidFill>
              </a:rPr>
              <a:t>Global Partnerships</a:t>
            </a:r>
          </a:p>
        </p:txBody>
      </p:sp>
      <p:sp>
        <p:nvSpPr>
          <p:cNvPr id="23" name="Rounded Rectangle 22"/>
          <p:cNvSpPr/>
          <p:nvPr/>
        </p:nvSpPr>
        <p:spPr>
          <a:xfrm>
            <a:off x="2284053" y="1623234"/>
            <a:ext cx="1447873" cy="1349134"/>
          </a:xfrm>
          <a:prstGeom prst="roundRect">
            <a:avLst/>
          </a:prstGeom>
          <a:solidFill>
            <a:schemeClr val="bg1">
              <a:lumMod val="95000"/>
              <a:alpha val="4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a:solidFill>
                  <a:schemeClr val="tx1"/>
                </a:solidFill>
              </a:rPr>
              <a:t>DRF for </a:t>
            </a:r>
            <a:r>
              <a:rPr lang="en-US" b="1" dirty="0">
                <a:solidFill>
                  <a:srgbClr val="C00000"/>
                </a:solidFill>
              </a:rPr>
              <a:t>Budget Protection</a:t>
            </a:r>
          </a:p>
          <a:p>
            <a:pPr algn="ctr"/>
            <a:endParaRPr lang="en-US" sz="1600" b="1" dirty="0">
              <a:solidFill>
                <a:srgbClr val="C00000"/>
              </a:solidFill>
            </a:endParaRPr>
          </a:p>
          <a:p>
            <a:pPr algn="ctr"/>
            <a:endParaRPr lang="en-US" sz="1600" b="1" dirty="0">
              <a:solidFill>
                <a:srgbClr val="C00000"/>
              </a:solidFill>
            </a:endParaRPr>
          </a:p>
        </p:txBody>
      </p:sp>
      <p:sp>
        <p:nvSpPr>
          <p:cNvPr id="24" name="Rectangle 23"/>
          <p:cNvSpPr/>
          <p:nvPr/>
        </p:nvSpPr>
        <p:spPr>
          <a:xfrm>
            <a:off x="685800" y="1185095"/>
            <a:ext cx="4615579" cy="307777"/>
          </a:xfrm>
          <a:prstGeom prst="rect">
            <a:avLst/>
          </a:prstGeom>
          <a:noFill/>
        </p:spPr>
        <p:txBody>
          <a:bodyPr wrap="square">
            <a:spAutoFit/>
          </a:bodyPr>
          <a:lstStyle/>
          <a:p>
            <a:pPr algn="ctr"/>
            <a:r>
              <a:rPr lang="en-US" sz="1400" i="1" dirty="0" smtClean="0">
                <a:solidFill>
                  <a:schemeClr val="tx1">
                    <a:lumMod val="75000"/>
                    <a:lumOff val="25000"/>
                  </a:schemeClr>
                </a:solidFill>
                <a:latin typeface="+mn-lt"/>
              </a:rPr>
              <a:t>Sovereign Disaster Risk Finance</a:t>
            </a:r>
            <a:endParaRPr lang="en-US" sz="1400" i="1" dirty="0">
              <a:solidFill>
                <a:schemeClr val="tx1">
                  <a:lumMod val="75000"/>
                  <a:lumOff val="25000"/>
                </a:schemeClr>
              </a:solidFill>
              <a:latin typeface="+mn-lt"/>
            </a:endParaRPr>
          </a:p>
        </p:txBody>
      </p:sp>
      <p:sp>
        <p:nvSpPr>
          <p:cNvPr id="26" name="Rectangle 25"/>
          <p:cNvSpPr/>
          <p:nvPr/>
        </p:nvSpPr>
        <p:spPr>
          <a:xfrm>
            <a:off x="4999382" y="1225767"/>
            <a:ext cx="2164670" cy="276999"/>
          </a:xfrm>
          <a:prstGeom prst="rect">
            <a:avLst/>
          </a:prstGeom>
          <a:noFill/>
        </p:spPr>
        <p:txBody>
          <a:bodyPr wrap="square">
            <a:spAutoFit/>
          </a:bodyPr>
          <a:lstStyle/>
          <a:p>
            <a:pPr algn="ctr"/>
            <a:r>
              <a:rPr lang="en-US" sz="1200" dirty="0">
                <a:solidFill>
                  <a:schemeClr val="tx1">
                    <a:lumMod val="75000"/>
                    <a:lumOff val="25000"/>
                  </a:schemeClr>
                </a:solidFill>
                <a:latin typeface="+mn-lt"/>
              </a:rPr>
              <a:t>Farmers </a:t>
            </a:r>
            <a:r>
              <a:rPr lang="en-US" sz="1200" dirty="0" smtClean="0">
                <a:solidFill>
                  <a:schemeClr val="tx1">
                    <a:lumMod val="75000"/>
                    <a:lumOff val="25000"/>
                  </a:schemeClr>
                </a:solidFill>
                <a:latin typeface="+mn-lt"/>
              </a:rPr>
              <a:t>&amp;</a:t>
            </a:r>
            <a:r>
              <a:rPr lang="en-US" sz="1200" dirty="0">
                <a:solidFill>
                  <a:schemeClr val="tx1">
                    <a:lumMod val="75000"/>
                    <a:lumOff val="25000"/>
                  </a:schemeClr>
                </a:solidFill>
                <a:latin typeface="+mn-lt"/>
              </a:rPr>
              <a:t> </a:t>
            </a:r>
            <a:r>
              <a:rPr lang="en-US" sz="1200" dirty="0" smtClean="0">
                <a:solidFill>
                  <a:schemeClr val="tx1">
                    <a:lumMod val="75000"/>
                    <a:lumOff val="25000"/>
                  </a:schemeClr>
                </a:solidFill>
                <a:latin typeface="+mn-lt"/>
              </a:rPr>
              <a:t>Herders</a:t>
            </a:r>
            <a:endParaRPr lang="en-US" sz="1200" dirty="0">
              <a:solidFill>
                <a:schemeClr val="tx1">
                  <a:lumMod val="75000"/>
                  <a:lumOff val="25000"/>
                </a:schemeClr>
              </a:solidFill>
              <a:latin typeface="+mn-lt"/>
            </a:endParaRPr>
          </a:p>
        </p:txBody>
      </p:sp>
      <p:sp>
        <p:nvSpPr>
          <p:cNvPr id="27" name="Rectangle 26"/>
          <p:cNvSpPr/>
          <p:nvPr/>
        </p:nvSpPr>
        <p:spPr>
          <a:xfrm>
            <a:off x="6859701" y="1233128"/>
            <a:ext cx="1767913" cy="276999"/>
          </a:xfrm>
          <a:prstGeom prst="rect">
            <a:avLst/>
          </a:prstGeom>
        </p:spPr>
        <p:txBody>
          <a:bodyPr wrap="square">
            <a:spAutoFit/>
          </a:bodyPr>
          <a:lstStyle/>
          <a:p>
            <a:pPr algn="ctr"/>
            <a:r>
              <a:rPr lang="en-US" sz="1200" dirty="0">
                <a:solidFill>
                  <a:schemeClr val="tx1">
                    <a:lumMod val="75000"/>
                    <a:lumOff val="25000"/>
                  </a:schemeClr>
                </a:solidFill>
                <a:latin typeface="+mn-lt"/>
              </a:rPr>
              <a:t>Homeowners </a:t>
            </a:r>
            <a:r>
              <a:rPr lang="en-US" sz="1200" dirty="0" smtClean="0">
                <a:solidFill>
                  <a:schemeClr val="tx1">
                    <a:lumMod val="75000"/>
                    <a:lumOff val="25000"/>
                  </a:schemeClr>
                </a:solidFill>
                <a:latin typeface="+mn-lt"/>
              </a:rPr>
              <a:t>&amp; SMEs</a:t>
            </a:r>
            <a:endParaRPr lang="en-US" sz="1200" dirty="0">
              <a:solidFill>
                <a:schemeClr val="tx1">
                  <a:lumMod val="75000"/>
                  <a:lumOff val="25000"/>
                </a:schemeClr>
              </a:solidFill>
              <a:latin typeface="+mn-lt"/>
            </a:endParaRPr>
          </a:p>
        </p:txBody>
      </p:sp>
      <p:pic>
        <p:nvPicPr>
          <p:cNvPr id="28" name="Picture 27"/>
          <p:cNvPicPr>
            <a:picLocks noChangeAspect="1"/>
          </p:cNvPicPr>
          <p:nvPr/>
        </p:nvPicPr>
        <p:blipFill>
          <a:blip r:embed="rId3"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5970154" y="2543051"/>
            <a:ext cx="391886" cy="391886"/>
          </a:xfrm>
          <a:prstGeom prst="rect">
            <a:avLst/>
          </a:prstGeom>
        </p:spPr>
      </p:pic>
      <p:pic>
        <p:nvPicPr>
          <p:cNvPr id="29" name="Picture 28"/>
          <p:cNvPicPr>
            <a:picLocks noChangeAspect="1"/>
          </p:cNvPicPr>
          <p:nvPr/>
        </p:nvPicPr>
        <p:blipFill>
          <a:blip r:embed="rId4"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7554680" y="2565568"/>
            <a:ext cx="391886" cy="391886"/>
          </a:xfrm>
          <a:prstGeom prst="rect">
            <a:avLst/>
          </a:prstGeom>
        </p:spPr>
      </p:pic>
      <p:sp>
        <p:nvSpPr>
          <p:cNvPr id="30" name="Rectangle 29"/>
          <p:cNvSpPr/>
          <p:nvPr/>
        </p:nvSpPr>
        <p:spPr>
          <a:xfrm>
            <a:off x="7033452" y="1648709"/>
            <a:ext cx="1432996" cy="910121"/>
          </a:xfrm>
          <a:prstGeom prst="rect">
            <a:avLst/>
          </a:prstGeom>
        </p:spPr>
        <p:txBody>
          <a:bodyPr wrap="square">
            <a:spAutoFit/>
          </a:bodyPr>
          <a:lstStyle/>
          <a:p>
            <a:pPr algn="ctr"/>
            <a:r>
              <a:rPr lang="en-US" sz="1600" dirty="0">
                <a:latin typeface="+mn-lt"/>
              </a:rPr>
              <a:t>DRF for </a:t>
            </a:r>
            <a:r>
              <a:rPr lang="en-US" sz="1857" b="1" dirty="0">
                <a:solidFill>
                  <a:srgbClr val="C00000"/>
                </a:solidFill>
                <a:latin typeface="+mn-lt"/>
              </a:rPr>
              <a:t>Property </a:t>
            </a:r>
            <a:r>
              <a:rPr lang="en-US" sz="1857" b="1" dirty="0" smtClean="0">
                <a:solidFill>
                  <a:srgbClr val="C00000"/>
                </a:solidFill>
                <a:latin typeface="+mn-lt"/>
              </a:rPr>
              <a:t>Cat Insurance</a:t>
            </a:r>
            <a:endParaRPr lang="en-US" sz="1857" b="1" dirty="0">
              <a:solidFill>
                <a:srgbClr val="C00000"/>
              </a:solidFill>
              <a:latin typeface="+mn-lt"/>
            </a:endParaRPr>
          </a:p>
        </p:txBody>
      </p:sp>
      <p:sp>
        <p:nvSpPr>
          <p:cNvPr id="31" name="Rectangle 30"/>
          <p:cNvSpPr/>
          <p:nvPr/>
        </p:nvSpPr>
        <p:spPr>
          <a:xfrm>
            <a:off x="573819" y="1686645"/>
            <a:ext cx="1689205" cy="830997"/>
          </a:xfrm>
          <a:prstGeom prst="rect">
            <a:avLst/>
          </a:prstGeom>
        </p:spPr>
        <p:txBody>
          <a:bodyPr wrap="square">
            <a:spAutoFit/>
          </a:bodyPr>
          <a:lstStyle/>
          <a:p>
            <a:pPr algn="ctr"/>
            <a:r>
              <a:rPr lang="en-US" sz="1600" dirty="0">
                <a:latin typeface="+mn-lt"/>
              </a:rPr>
              <a:t>DRF for </a:t>
            </a:r>
          </a:p>
          <a:p>
            <a:pPr algn="ctr"/>
            <a:r>
              <a:rPr lang="en-US" sz="1600" b="1" dirty="0">
                <a:solidFill>
                  <a:srgbClr val="C00000"/>
                </a:solidFill>
                <a:latin typeface="+mn-lt"/>
              </a:rPr>
              <a:t>Rapid </a:t>
            </a:r>
            <a:r>
              <a:rPr lang="en-US" sz="1600" b="1" dirty="0" smtClean="0">
                <a:solidFill>
                  <a:srgbClr val="C00000"/>
                </a:solidFill>
                <a:latin typeface="+mn-lt"/>
              </a:rPr>
              <a:t>Response </a:t>
            </a:r>
            <a:r>
              <a:rPr lang="en-US" sz="1600" b="1" dirty="0">
                <a:solidFill>
                  <a:srgbClr val="C00000"/>
                </a:solidFill>
                <a:latin typeface="+mn-lt"/>
              </a:rPr>
              <a:t>Financing</a:t>
            </a:r>
          </a:p>
        </p:txBody>
      </p:sp>
      <p:pic>
        <p:nvPicPr>
          <p:cNvPr id="32" name="Picture 31"/>
          <p:cNvPicPr>
            <a:picLocks noChangeAspect="1"/>
          </p:cNvPicPr>
          <p:nvPr/>
        </p:nvPicPr>
        <p:blipFill>
          <a:blip r:embed="rId5"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1017172" y="3745168"/>
            <a:ext cx="391886" cy="391886"/>
          </a:xfrm>
          <a:prstGeom prst="rect">
            <a:avLst/>
          </a:prstGeom>
        </p:spPr>
      </p:pic>
      <p:pic>
        <p:nvPicPr>
          <p:cNvPr id="33" name="Picture 32"/>
          <p:cNvPicPr>
            <a:picLocks noChangeAspect="1"/>
          </p:cNvPicPr>
          <p:nvPr/>
        </p:nvPicPr>
        <p:blipFill>
          <a:blip r:embed="rId6"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400372" y="2592081"/>
            <a:ext cx="338862" cy="338862"/>
          </a:xfrm>
          <a:prstGeom prst="rect">
            <a:avLst/>
          </a:prstGeom>
        </p:spPr>
      </p:pic>
      <p:sp>
        <p:nvSpPr>
          <p:cNvPr id="34" name="TextBox 33"/>
          <p:cNvSpPr txBox="1"/>
          <p:nvPr/>
        </p:nvSpPr>
        <p:spPr>
          <a:xfrm>
            <a:off x="2720666" y="2609379"/>
            <a:ext cx="545848" cy="369332"/>
          </a:xfrm>
          <a:prstGeom prst="rect">
            <a:avLst/>
          </a:prstGeom>
          <a:noFill/>
        </p:spPr>
        <p:txBody>
          <a:bodyPr wrap="square" rtlCol="0">
            <a:spAutoFit/>
          </a:bodyPr>
          <a:lstStyle/>
          <a:p>
            <a:pPr algn="ctr"/>
            <a:r>
              <a:rPr lang="en-US" b="1" dirty="0">
                <a:solidFill>
                  <a:schemeClr val="tx1">
                    <a:lumMod val="75000"/>
                    <a:lumOff val="25000"/>
                  </a:schemeClr>
                </a:solidFill>
                <a:latin typeface="+mj-lt"/>
              </a:rPr>
              <a:t>$</a:t>
            </a:r>
          </a:p>
        </p:txBody>
      </p:sp>
      <p:pic>
        <p:nvPicPr>
          <p:cNvPr id="35" name="Picture 34"/>
          <p:cNvPicPr>
            <a:picLocks noChangeAspect="1"/>
          </p:cNvPicPr>
          <p:nvPr/>
        </p:nvPicPr>
        <p:blipFill>
          <a:blip r:embed="rId7"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1209651" y="2545618"/>
            <a:ext cx="390584" cy="391886"/>
          </a:xfrm>
          <a:prstGeom prst="rect">
            <a:avLst/>
          </a:prstGeom>
        </p:spPr>
      </p:pic>
      <p:pic>
        <p:nvPicPr>
          <p:cNvPr id="36" name="Picture 35"/>
          <p:cNvPicPr>
            <a:picLocks noChangeAspect="1"/>
          </p:cNvPicPr>
          <p:nvPr/>
        </p:nvPicPr>
        <p:blipFill>
          <a:blip r:embed="rId8"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1033022" y="3154593"/>
            <a:ext cx="391886" cy="391886"/>
          </a:xfrm>
          <a:prstGeom prst="rect">
            <a:avLst/>
          </a:prstGeom>
        </p:spPr>
      </p:pic>
      <p:sp>
        <p:nvSpPr>
          <p:cNvPr id="38" name="Rectangle 37"/>
          <p:cNvSpPr/>
          <p:nvPr/>
        </p:nvSpPr>
        <p:spPr>
          <a:xfrm>
            <a:off x="6088644" y="893439"/>
            <a:ext cx="1787072" cy="307777"/>
          </a:xfrm>
          <a:prstGeom prst="rect">
            <a:avLst/>
          </a:prstGeom>
          <a:noFill/>
        </p:spPr>
        <p:txBody>
          <a:bodyPr wrap="square">
            <a:spAutoFit/>
          </a:bodyPr>
          <a:lstStyle/>
          <a:p>
            <a:pPr algn="ctr"/>
            <a:r>
              <a:rPr lang="en-US" sz="1400" i="1" dirty="0" smtClean="0">
                <a:solidFill>
                  <a:schemeClr val="tx1">
                    <a:lumMod val="75000"/>
                    <a:lumOff val="25000"/>
                  </a:schemeClr>
                </a:solidFill>
                <a:latin typeface="+mn-lt"/>
              </a:rPr>
              <a:t>Market Development</a:t>
            </a:r>
            <a:endParaRPr lang="en-US" sz="1400" i="1" dirty="0">
              <a:solidFill>
                <a:schemeClr val="tx1">
                  <a:lumMod val="75000"/>
                  <a:lumOff val="25000"/>
                </a:schemeClr>
              </a:solidFill>
              <a:latin typeface="+mn-lt"/>
            </a:endParaRPr>
          </a:p>
        </p:txBody>
      </p:sp>
      <p:sp>
        <p:nvSpPr>
          <p:cNvPr id="6" name="TextBox 5"/>
          <p:cNvSpPr txBox="1"/>
          <p:nvPr/>
        </p:nvSpPr>
        <p:spPr>
          <a:xfrm>
            <a:off x="698318" y="4328788"/>
            <a:ext cx="4582741" cy="1538611"/>
          </a:xfrm>
          <a:prstGeom prst="rect">
            <a:avLst/>
          </a:prstGeom>
          <a:solidFill>
            <a:schemeClr val="bg1">
              <a:lumMod val="95000"/>
              <a:alpha val="40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1857">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marL="285750" indent="-285750" algn="l">
              <a:buFont typeface="Arial" panose="020B0604020202020204" pitchFamily="34" charset="0"/>
              <a:buChar char="•"/>
            </a:pPr>
            <a:r>
              <a:rPr lang="en-US" sz="1600" dirty="0">
                <a:solidFill>
                  <a:schemeClr val="tx1"/>
                </a:solidFill>
              </a:rPr>
              <a:t>Enhance efficiency from grant-making to executed activities</a:t>
            </a:r>
          </a:p>
          <a:p>
            <a:pPr marL="285750" indent="-285750" algn="l">
              <a:buFont typeface="Arial" panose="020B0604020202020204" pitchFamily="34" charset="0"/>
              <a:buChar char="•"/>
            </a:pPr>
            <a:r>
              <a:rPr lang="en-US" sz="1600" dirty="0">
                <a:solidFill>
                  <a:schemeClr val="tx1"/>
                </a:solidFill>
              </a:rPr>
              <a:t>Move from top-down, parametric insurance coverage for sovereigns to indemnity-based </a:t>
            </a:r>
            <a:r>
              <a:rPr lang="en-US" sz="1600" dirty="0" smtClean="0">
                <a:solidFill>
                  <a:schemeClr val="tx1"/>
                </a:solidFill>
              </a:rPr>
              <a:t>retail distribution</a:t>
            </a:r>
            <a:endParaRPr lang="en-US" sz="1600" dirty="0">
              <a:solidFill>
                <a:schemeClr val="tx1"/>
              </a:solidFill>
            </a:endParaRPr>
          </a:p>
        </p:txBody>
      </p:sp>
      <p:pic>
        <p:nvPicPr>
          <p:cNvPr id="39" name="Picture 2"/>
          <p:cNvPicPr>
            <a:picLocks noChangeAspect="1" noChangeArrowheads="1"/>
          </p:cNvPicPr>
          <p:nvPr/>
        </p:nvPicPr>
        <p:blipFill>
          <a:blip r:embed="rId9"/>
          <a:srcRect/>
          <a:stretch>
            <a:fillRect/>
          </a:stretch>
        </p:blipFill>
        <p:spPr bwMode="auto">
          <a:xfrm>
            <a:off x="5562599" y="4299974"/>
            <a:ext cx="2871785" cy="1530124"/>
          </a:xfrm>
          <a:prstGeom prst="rect">
            <a:avLst/>
          </a:prstGeom>
          <a:noFill/>
          <a:ln w="9525">
            <a:noFill/>
            <a:miter lim="800000"/>
            <a:headEnd/>
            <a:tailEnd/>
          </a:ln>
        </p:spPr>
      </p:pic>
      <p:sp>
        <p:nvSpPr>
          <p:cNvPr id="40"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4000874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200" b="1" dirty="0"/>
              <a:t>Financial Inclusion</a:t>
            </a:r>
            <a:br>
              <a:rPr lang="en-US" sz="2200" b="1" dirty="0"/>
            </a:br>
            <a:r>
              <a:rPr lang="en-US" sz="1600" dirty="0"/>
              <a:t>Disaster Risk Financing and Insurance Program (DRFIP</a:t>
            </a:r>
            <a:r>
              <a:rPr lang="en-US" sz="1600" dirty="0" smtClean="0"/>
              <a:t>): Operational Framework</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6</a:t>
            </a:fld>
            <a:endParaRPr lang="en-US"/>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447800"/>
            <a:ext cx="5508399" cy="4074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p:cNvPicPr>
          <p:nvPr/>
        </p:nvPicPr>
        <p:blipFill>
          <a:blip r:embed="rId4"/>
          <a:stretch>
            <a:fillRect/>
          </a:stretch>
        </p:blipFill>
        <p:spPr>
          <a:xfrm>
            <a:off x="6053472" y="1600200"/>
            <a:ext cx="2851768" cy="3782533"/>
          </a:xfrm>
          <a:prstGeom prst="rect">
            <a:avLst/>
          </a:prstGeom>
          <a:noFill/>
          <a:ln w="9525">
            <a:solidFill>
              <a:schemeClr val="tx1"/>
            </a:solidFill>
            <a:miter lim="800000"/>
            <a:headEnd/>
            <a:tailEnd/>
          </a:ln>
          <a:effectLst>
            <a:outerShdw blurRad="254000" dist="152400" dir="5520000" sx="103000" sy="103000" algn="ctr" rotWithShape="0">
              <a:schemeClr val="bg2"/>
            </a:outerShdw>
          </a:effectLst>
        </p:spPr>
      </p:pic>
      <p:sp>
        <p:nvSpPr>
          <p:cNvPr id="8"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1660618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4114799"/>
          </a:xfrm>
        </p:spPr>
        <p:txBody>
          <a:bodyPr/>
          <a:lstStyle/>
          <a:p>
            <a:pPr>
              <a:lnSpc>
                <a:spcPct val="107000"/>
              </a:lnSpc>
            </a:pPr>
            <a:r>
              <a:rPr lang="en-US" sz="2000" b="1" dirty="0" smtClean="0"/>
              <a:t>Incentive problem of sovereigns</a:t>
            </a:r>
          </a:p>
          <a:p>
            <a:pPr lvl="1">
              <a:lnSpc>
                <a:spcPct val="107000"/>
              </a:lnSpc>
            </a:pPr>
            <a:r>
              <a:rPr lang="en-US" sz="2000" u="sng" dirty="0" smtClean="0"/>
              <a:t>Moral hazard</a:t>
            </a:r>
            <a:r>
              <a:rPr lang="en-US" sz="2000" dirty="0" smtClean="0"/>
              <a:t> (bail-out, materialization outside electoral cycle)</a:t>
            </a:r>
          </a:p>
          <a:p>
            <a:pPr lvl="1">
              <a:lnSpc>
                <a:spcPct val="107000"/>
              </a:lnSpc>
            </a:pPr>
            <a:r>
              <a:rPr lang="en-US" sz="2000" dirty="0" smtClean="0"/>
              <a:t>Self-insurance </a:t>
            </a:r>
            <a:r>
              <a:rPr lang="en-US" sz="2000" dirty="0"/>
              <a:t>and </a:t>
            </a:r>
            <a:r>
              <a:rPr lang="en-US" sz="2000" dirty="0" smtClean="0"/>
              <a:t>“unpriced” </a:t>
            </a:r>
            <a:r>
              <a:rPr lang="en-US" sz="2000" dirty="0"/>
              <a:t>contingent liabilities</a:t>
            </a:r>
            <a:endParaRPr lang="en-US" sz="2000" dirty="0" smtClean="0"/>
          </a:p>
          <a:p>
            <a:pPr lvl="1">
              <a:lnSpc>
                <a:spcPct val="107000"/>
              </a:lnSpc>
            </a:pPr>
            <a:r>
              <a:rPr lang="en-US" sz="2000" u="sng" dirty="0" smtClean="0"/>
              <a:t>Common pool problem</a:t>
            </a:r>
            <a:r>
              <a:rPr lang="en-US" sz="2000" dirty="0" smtClean="0"/>
              <a:t> affecting budgetary allocation</a:t>
            </a:r>
          </a:p>
          <a:p>
            <a:pPr>
              <a:lnSpc>
                <a:spcPct val="107000"/>
              </a:lnSpc>
            </a:pPr>
            <a:r>
              <a:rPr lang="en-US" sz="2000" b="1" dirty="0" smtClean="0"/>
              <a:t>Innovative financial </a:t>
            </a:r>
            <a:r>
              <a:rPr lang="en-US" sz="2000" b="1" dirty="0"/>
              <a:t>products </a:t>
            </a:r>
            <a:r>
              <a:rPr lang="en-US" sz="2000" dirty="0" smtClean="0"/>
              <a:t>combining insurance </a:t>
            </a:r>
            <a:r>
              <a:rPr lang="en-US" sz="2000" dirty="0"/>
              <a:t>and other complementary risk-sharing </a:t>
            </a:r>
            <a:r>
              <a:rPr lang="en-US" sz="2000" dirty="0" smtClean="0"/>
              <a:t>tools</a:t>
            </a:r>
            <a:endParaRPr lang="en-US" sz="2000" b="1" dirty="0" smtClean="0"/>
          </a:p>
          <a:p>
            <a:pPr lvl="1">
              <a:lnSpc>
                <a:spcPct val="107000"/>
              </a:lnSpc>
            </a:pPr>
            <a:r>
              <a:rPr lang="en-US" sz="2000" dirty="0" smtClean="0"/>
              <a:t>Contingent loans </a:t>
            </a:r>
            <a:r>
              <a:rPr lang="en-US" sz="2000" dirty="0"/>
              <a:t>(CAT DDO), </a:t>
            </a:r>
            <a:r>
              <a:rPr lang="en-US" sz="2000" dirty="0" smtClean="0"/>
              <a:t>CAT bonds/swaps</a:t>
            </a:r>
            <a:r>
              <a:rPr lang="en-US" sz="2000" dirty="0"/>
              <a:t>, and capital-at-risk </a:t>
            </a:r>
            <a:r>
              <a:rPr lang="en-US" sz="2000" dirty="0" smtClean="0"/>
              <a:t>notes</a:t>
            </a:r>
          </a:p>
          <a:p>
            <a:pPr lvl="1">
              <a:lnSpc>
                <a:spcPct val="107000"/>
              </a:lnSpc>
            </a:pPr>
            <a:r>
              <a:rPr lang="en-US" sz="2000" dirty="0" smtClean="0"/>
              <a:t>Creation of regional pools</a:t>
            </a:r>
          </a:p>
          <a:p>
            <a:pPr lvl="2">
              <a:lnSpc>
                <a:spcPct val="107000"/>
              </a:lnSpc>
            </a:pPr>
            <a:r>
              <a:rPr lang="en-US" sz="2000" i="1" dirty="0" smtClean="0"/>
              <a:t>Pacific Catastrophic Risk Assessment and Financing Activity</a:t>
            </a:r>
            <a:r>
              <a:rPr lang="en-US" sz="2000" dirty="0" smtClean="0"/>
              <a:t> (PCRAFI), together with GFDRR</a:t>
            </a:r>
          </a:p>
        </p:txBody>
      </p:sp>
      <p:sp>
        <p:nvSpPr>
          <p:cNvPr id="3" name="Title 2"/>
          <p:cNvSpPr>
            <a:spLocks noGrp="1"/>
          </p:cNvSpPr>
          <p:nvPr>
            <p:ph type="title"/>
          </p:nvPr>
        </p:nvSpPr>
        <p:spPr/>
        <p:txBody>
          <a:bodyPr/>
          <a:lstStyle/>
          <a:p>
            <a:r>
              <a:rPr lang="en-US" sz="2200" b="1" dirty="0"/>
              <a:t>Financial Inclusion</a:t>
            </a:r>
            <a:br>
              <a:rPr lang="en-US" sz="2200" b="1" dirty="0"/>
            </a:br>
            <a:r>
              <a:rPr lang="en-US" sz="1600" dirty="0"/>
              <a:t>Disaster Risk Financing and Insurance Program (DRFIP</a:t>
            </a:r>
            <a:r>
              <a:rPr lang="en-US" sz="1600" dirty="0" smtClean="0"/>
              <a:t>): Incentives and Innovation</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7</a:t>
            </a:fld>
            <a:endParaRPr lang="en-US"/>
          </a:p>
        </p:txBody>
      </p:sp>
      <p:sp>
        <p:nvSpPr>
          <p:cNvPr id="40"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236387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4114799"/>
          </a:xfrm>
        </p:spPr>
        <p:txBody>
          <a:bodyPr/>
          <a:lstStyle/>
          <a:p>
            <a:pPr>
              <a:lnSpc>
                <a:spcPct val="107000"/>
              </a:lnSpc>
            </a:pPr>
            <a:r>
              <a:rPr lang="en-US" sz="2000" b="1" dirty="0" smtClean="0"/>
              <a:t>Probabilistic </a:t>
            </a:r>
            <a:r>
              <a:rPr lang="en-US" sz="2000" b="1" dirty="0"/>
              <a:t>cat models</a:t>
            </a:r>
            <a:r>
              <a:rPr lang="en-US" sz="2000" dirty="0"/>
              <a:t>, fully adapted to the country characteristics</a:t>
            </a:r>
          </a:p>
          <a:p>
            <a:pPr>
              <a:lnSpc>
                <a:spcPct val="107000"/>
              </a:lnSpc>
            </a:pPr>
            <a:r>
              <a:rPr lang="en-US" sz="2000" dirty="0"/>
              <a:t>Create and maintain </a:t>
            </a:r>
            <a:r>
              <a:rPr lang="en-US" sz="2000" b="1" dirty="0" smtClean="0"/>
              <a:t>high-quality </a:t>
            </a:r>
            <a:r>
              <a:rPr lang="en-US" sz="2000" b="1" dirty="0"/>
              <a:t>databases </a:t>
            </a:r>
            <a:r>
              <a:rPr lang="en-US" sz="2000" dirty="0"/>
              <a:t>(exposure and losses)</a:t>
            </a:r>
          </a:p>
          <a:p>
            <a:pPr>
              <a:lnSpc>
                <a:spcPct val="107000"/>
              </a:lnSpc>
            </a:pPr>
            <a:r>
              <a:rPr lang="en-US" sz="2000" b="1" dirty="0" smtClean="0"/>
              <a:t>Enhanced (re)insurance </a:t>
            </a:r>
            <a:r>
              <a:rPr lang="en-US" sz="2000" b="1" dirty="0"/>
              <a:t>supervision/regulation</a:t>
            </a:r>
            <a:r>
              <a:rPr lang="en-US" sz="2000" dirty="0"/>
              <a:t>:</a:t>
            </a:r>
          </a:p>
          <a:p>
            <a:pPr lvl="1">
              <a:lnSpc>
                <a:spcPct val="107000"/>
              </a:lnSpc>
            </a:pPr>
            <a:r>
              <a:rPr lang="en-US" sz="2000" dirty="0" smtClean="0"/>
              <a:t>Dynamic financial </a:t>
            </a:r>
            <a:r>
              <a:rPr lang="en-US" sz="2000" dirty="0"/>
              <a:t>analysis/risk analytics</a:t>
            </a:r>
          </a:p>
          <a:p>
            <a:pPr lvl="1">
              <a:lnSpc>
                <a:spcPct val="107000"/>
              </a:lnSpc>
            </a:pPr>
            <a:r>
              <a:rPr lang="en-US" sz="2000" dirty="0"/>
              <a:t>Strong technical basis of pure premium and risk transfer chain</a:t>
            </a:r>
          </a:p>
          <a:p>
            <a:pPr lvl="1">
              <a:lnSpc>
                <a:spcPct val="107000"/>
              </a:lnSpc>
            </a:pPr>
            <a:r>
              <a:rPr lang="en-US" sz="2000" dirty="0"/>
              <a:t>Capital requirements</a:t>
            </a:r>
          </a:p>
          <a:p>
            <a:pPr lvl="1">
              <a:lnSpc>
                <a:spcPct val="107000"/>
              </a:lnSpc>
            </a:pPr>
            <a:r>
              <a:rPr lang="en-US" sz="2000" dirty="0"/>
              <a:t>Provisioning/reserving practices </a:t>
            </a:r>
          </a:p>
          <a:p>
            <a:pPr lvl="1">
              <a:lnSpc>
                <a:spcPct val="107000"/>
              </a:lnSpc>
            </a:pPr>
            <a:r>
              <a:rPr lang="en-US" sz="2000" dirty="0"/>
              <a:t>Outwards reinsurance requirements</a:t>
            </a:r>
          </a:p>
          <a:p>
            <a:pPr lvl="1">
              <a:lnSpc>
                <a:spcPct val="107000"/>
              </a:lnSpc>
            </a:pPr>
            <a:r>
              <a:rPr lang="en-US" sz="2000" dirty="0" smtClean="0"/>
              <a:t>Competition </a:t>
            </a:r>
            <a:r>
              <a:rPr lang="en-US" sz="2000" dirty="0"/>
              <a:t>among local insurers</a:t>
            </a:r>
          </a:p>
          <a:p>
            <a:pPr lvl="1">
              <a:lnSpc>
                <a:spcPct val="107000"/>
              </a:lnSpc>
            </a:pPr>
            <a:r>
              <a:rPr lang="en-US" sz="2000" dirty="0"/>
              <a:t>Promotion of new products to serve particular segments</a:t>
            </a:r>
          </a:p>
          <a:p>
            <a:pPr lvl="1">
              <a:lnSpc>
                <a:spcPct val="107000"/>
              </a:lnSpc>
            </a:pPr>
            <a:endParaRPr lang="en-US" sz="2000" dirty="0" smtClean="0"/>
          </a:p>
        </p:txBody>
      </p:sp>
      <p:sp>
        <p:nvSpPr>
          <p:cNvPr id="3" name="Title 2"/>
          <p:cNvSpPr>
            <a:spLocks noGrp="1"/>
          </p:cNvSpPr>
          <p:nvPr>
            <p:ph type="title"/>
          </p:nvPr>
        </p:nvSpPr>
        <p:spPr/>
        <p:txBody>
          <a:bodyPr/>
          <a:lstStyle/>
          <a:p>
            <a:r>
              <a:rPr lang="en-US" sz="2200" b="1" dirty="0"/>
              <a:t>Financial Inclusion</a:t>
            </a:r>
            <a:br>
              <a:rPr lang="en-US" sz="2200" b="1" dirty="0"/>
            </a:br>
            <a:r>
              <a:rPr lang="en-US" sz="1600" dirty="0"/>
              <a:t>Disaster Risk Financing and Insurance Program (DRFIP</a:t>
            </a:r>
            <a:r>
              <a:rPr lang="en-US" sz="1600" dirty="0" smtClean="0"/>
              <a:t>): Necessary Conditions for Higher Penetration</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8</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1516763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8382000" cy="5059363"/>
          </a:xfrm>
        </p:spPr>
        <p:txBody>
          <a:bodyPr/>
          <a:lstStyle/>
          <a:p>
            <a:r>
              <a:rPr lang="en-US" sz="2000" u="sng" dirty="0" smtClean="0"/>
              <a:t>Pilot Phase</a:t>
            </a:r>
            <a:r>
              <a:rPr lang="en-US" sz="2000" dirty="0" smtClean="0"/>
              <a:t> (2010-15): Working concepts, e.g., crop insurance</a:t>
            </a:r>
          </a:p>
          <a:p>
            <a:r>
              <a:rPr lang="en-US" sz="2000" dirty="0" smtClean="0"/>
              <a:t>Going forward:</a:t>
            </a:r>
          </a:p>
          <a:p>
            <a:pPr lvl="1"/>
            <a:r>
              <a:rPr lang="en-US" sz="2000" b="1" dirty="0" smtClean="0"/>
              <a:t>Risk transfer schemes at regional level </a:t>
            </a:r>
            <a:r>
              <a:rPr lang="en-US" sz="2000" dirty="0" smtClean="0"/>
              <a:t>to provide cost-effective and timely (re)insurance capacity</a:t>
            </a:r>
          </a:p>
          <a:p>
            <a:pPr lvl="1"/>
            <a:r>
              <a:rPr lang="en-US" sz="2000" b="1" dirty="0" smtClean="0"/>
              <a:t>Focus on cash crops specific to national/regional food security </a:t>
            </a:r>
            <a:r>
              <a:rPr lang="en-US" sz="2000" dirty="0" smtClean="0"/>
              <a:t>agendas</a:t>
            </a:r>
          </a:p>
          <a:p>
            <a:pPr lvl="2"/>
            <a:r>
              <a:rPr lang="en-US" sz="2000" dirty="0" smtClean="0"/>
              <a:t>Data infrastructure (ground-based weather stations/satellite data)</a:t>
            </a:r>
          </a:p>
          <a:p>
            <a:pPr lvl="2"/>
            <a:r>
              <a:rPr lang="en-US" sz="2000" dirty="0" smtClean="0"/>
              <a:t>Timely farming information</a:t>
            </a:r>
          </a:p>
          <a:p>
            <a:pPr lvl="2"/>
            <a:r>
              <a:rPr lang="en-US" sz="2000" dirty="0" smtClean="0"/>
              <a:t>Fiscal incentives and regulations</a:t>
            </a:r>
          </a:p>
        </p:txBody>
      </p:sp>
      <p:sp>
        <p:nvSpPr>
          <p:cNvPr id="3" name="Title 2"/>
          <p:cNvSpPr>
            <a:spLocks noGrp="1"/>
          </p:cNvSpPr>
          <p:nvPr>
            <p:ph type="title"/>
          </p:nvPr>
        </p:nvSpPr>
        <p:spPr/>
        <p:txBody>
          <a:bodyPr/>
          <a:lstStyle/>
          <a:p>
            <a:r>
              <a:rPr lang="en-US" sz="2200" b="1" dirty="0"/>
              <a:t>Financial Inclusion</a:t>
            </a:r>
            <a:br>
              <a:rPr lang="en-US" sz="2200" b="1" dirty="0"/>
            </a:br>
            <a:r>
              <a:rPr lang="en-US" sz="1600" dirty="0" smtClean="0"/>
              <a:t>Agriculture Insurance Program (GIIF)</a:t>
            </a:r>
            <a:endParaRPr lang="en-US" sz="16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9</a:t>
            </a:fld>
            <a:endParaRPr lang="en-US"/>
          </a:p>
        </p:txBody>
      </p:sp>
      <p:pic>
        <p:nvPicPr>
          <p:cNvPr id="5" name="Picture 4"/>
          <p:cNvPicPr>
            <a:picLocks noChangeAspect="1"/>
          </p:cNvPicPr>
          <p:nvPr/>
        </p:nvPicPr>
        <p:blipFill>
          <a:blip r:embed="rId3"/>
          <a:stretch>
            <a:fillRect/>
          </a:stretch>
        </p:blipFill>
        <p:spPr>
          <a:xfrm>
            <a:off x="5273040" y="3756378"/>
            <a:ext cx="3423920" cy="2395185"/>
          </a:xfrm>
          <a:prstGeom prst="rect">
            <a:avLst/>
          </a:prstGeom>
          <a:noFill/>
          <a:ln w="9525">
            <a:solidFill>
              <a:schemeClr val="tx1"/>
            </a:solidFill>
            <a:miter lim="800000"/>
            <a:headEnd/>
            <a:tailEnd/>
          </a:ln>
          <a:effectLst>
            <a:outerShdw blurRad="254000" dist="152400" dir="5520000" sx="103000" sy="103000" algn="ctr" rotWithShape="0">
              <a:schemeClr val="bg2"/>
            </a:outerShdw>
          </a:effectLst>
        </p:spPr>
      </p:pic>
      <p:sp>
        <p:nvSpPr>
          <p:cNvPr id="7"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Leveraging Insurance</a:t>
            </a:r>
            <a:endParaRPr lang="en-US" dirty="0">
              <a:latin typeface="+mj-lt"/>
            </a:endParaRPr>
          </a:p>
        </p:txBody>
      </p:sp>
    </p:spTree>
    <p:extLst>
      <p:ext uri="{BB962C8B-B14F-4D97-AF65-F5344CB8AC3E}">
        <p14:creationId xmlns:p14="http://schemas.microsoft.com/office/powerpoint/2010/main" val="3130371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m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Beamer</Template>
  <TotalTime>6236</TotalTime>
  <Words>741</Words>
  <Application>Microsoft Office PowerPoint</Application>
  <PresentationFormat>On-screen Show (4:3)</PresentationFormat>
  <Paragraphs>110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Segoe UI</vt:lpstr>
      <vt:lpstr>Beamer</vt:lpstr>
      <vt:lpstr>Leveraging Insurance for Sustainable Growth and Development</vt:lpstr>
      <vt:lpstr>Overview of Insurance Agenda at the World Bank Group</vt:lpstr>
      <vt:lpstr>Standard Setting and Implementation FSAP Stress Testing: … used to be rare in FSAPs (relative to incidence of banking sector coverage)</vt:lpstr>
      <vt:lpstr>Financial Inclusion Disaster Risk Financing and Insurance Program (DRFIP): Objective</vt:lpstr>
      <vt:lpstr>Financial Inclusion Disaster Risk Financing and Insurance Program (DRFIP): Scope</vt:lpstr>
      <vt:lpstr>Financial Inclusion Disaster Risk Financing and Insurance Program (DRFIP): Operational Framework</vt:lpstr>
      <vt:lpstr>Financial Inclusion Disaster Risk Financing and Insurance Program (DRFIP): Incentives and Innovation</vt:lpstr>
      <vt:lpstr>Financial Inclusion Disaster Risk Financing and Insurance Program (DRFIP): Necessary Conditions for Higher Penetration</vt:lpstr>
      <vt:lpstr>Financial Inclusion Agriculture Insurance Program (GIIF)</vt:lpstr>
      <vt:lpstr>Thank you! Questions?</vt:lpstr>
    </vt:vector>
  </TitlesOfParts>
  <Company>International Monetary Fund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ajobst</dc:creator>
  <cp:lastModifiedBy>Hogge, Stephen</cp:lastModifiedBy>
  <cp:revision>338</cp:revision>
  <cp:lastPrinted>2016-10-21T12:46:49Z</cp:lastPrinted>
  <dcterms:created xsi:type="dcterms:W3CDTF">2016-01-24T09:12:38Z</dcterms:created>
  <dcterms:modified xsi:type="dcterms:W3CDTF">2016-11-15T16:43:01Z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