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8"/>
  </p:notesMasterIdLst>
  <p:handoutMasterIdLst>
    <p:handoutMasterId r:id="rId9"/>
  </p:handoutMasterIdLst>
  <p:sldIdLst>
    <p:sldId id="270" r:id="rId2"/>
    <p:sldId id="265" r:id="rId3"/>
    <p:sldId id="266" r:id="rId4"/>
    <p:sldId id="271" r:id="rId5"/>
    <p:sldId id="267" r:id="rId6"/>
    <p:sldId id="268" r:id="rId7"/>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C9BE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94" autoAdjust="0"/>
    <p:restoredTop sz="94675" autoAdjust="0"/>
  </p:normalViewPr>
  <p:slideViewPr>
    <p:cSldViewPr>
      <p:cViewPr>
        <p:scale>
          <a:sx n="80" d="100"/>
          <a:sy n="80" d="100"/>
        </p:scale>
        <p:origin x="-1182" y="3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notesViewPr>
    <p:cSldViewPr>
      <p:cViewPr varScale="1">
        <p:scale>
          <a:sx n="85" d="100"/>
          <a:sy n="85" d="100"/>
        </p:scale>
        <p:origin x="-3138" y="-90"/>
      </p:cViewPr>
      <p:guideLst>
        <p:guide orient="horz" pos="3128"/>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59228BDA-53D2-4377-9EE3-69B9799EC0F4}" type="datetimeFigureOut">
              <a:rPr lang="en-GB" smtClean="0"/>
              <a:pPr/>
              <a:t>02/11/2017</a:t>
            </a:fld>
            <a:endParaRPr lang="en-GB" dirty="0"/>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C3AD3BAE-ABAA-4634-AE23-A6EE8753F743}" type="slidenum">
              <a:rPr lang="en-GB" smtClean="0"/>
              <a:pPr/>
              <a:t>‹N›</a:t>
            </a:fld>
            <a:endParaRPr lang="en-GB" dirty="0"/>
          </a:p>
        </p:txBody>
      </p:sp>
    </p:spTree>
    <p:extLst>
      <p:ext uri="{BB962C8B-B14F-4D97-AF65-F5344CB8AC3E}">
        <p14:creationId xmlns:p14="http://schemas.microsoft.com/office/powerpoint/2010/main" xmlns="" val="3613076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7545D280-1BD8-4669-A8A1-2EF911E5A3FF}" type="datetimeFigureOut">
              <a:rPr lang="en-GB" smtClean="0"/>
              <a:pPr/>
              <a:t>02/11/2017</a:t>
            </a:fld>
            <a:endParaRPr lang="en-GB"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7436C322-1FEC-4C25-9DF9-234F3C994BC8}" type="slidenum">
              <a:rPr lang="en-GB" smtClean="0"/>
              <a:pPr/>
              <a:t>‹N›</a:t>
            </a:fld>
            <a:endParaRPr lang="en-GB" dirty="0"/>
          </a:p>
        </p:txBody>
      </p:sp>
    </p:spTree>
    <p:extLst>
      <p:ext uri="{BB962C8B-B14F-4D97-AF65-F5344CB8AC3E}">
        <p14:creationId xmlns:p14="http://schemas.microsoft.com/office/powerpoint/2010/main" xmlns="" val="53306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4588" indent="-228600">
              <a:spcBef>
                <a:spcPct val="30000"/>
              </a:spcBef>
              <a:defRPr sz="1200">
                <a:solidFill>
                  <a:schemeClr val="tx1"/>
                </a:solidFill>
                <a:latin typeface="Calibri" panose="020F0502020204030204" pitchFamily="34" charset="0"/>
              </a:defRPr>
            </a:lvl3pPr>
            <a:lvl4pPr marL="1601788" indent="-228600">
              <a:spcBef>
                <a:spcPct val="30000"/>
              </a:spcBef>
              <a:defRPr sz="1200">
                <a:solidFill>
                  <a:schemeClr val="tx1"/>
                </a:solidFill>
                <a:latin typeface="Calibri" panose="020F0502020204030204" pitchFamily="34" charset="0"/>
              </a:defRPr>
            </a:lvl4pPr>
            <a:lvl5pPr marL="2060575" indent="-228600">
              <a:spcBef>
                <a:spcPct val="30000"/>
              </a:spcBef>
              <a:defRPr sz="1200">
                <a:solidFill>
                  <a:schemeClr val="tx1"/>
                </a:solidFill>
                <a:latin typeface="Calibri" panose="020F0502020204030204" pitchFamily="34" charset="0"/>
              </a:defRPr>
            </a:lvl5pPr>
            <a:lvl6pPr marL="2517775" indent="-228600" eaLnBrk="0" fontAlgn="base" hangingPunct="0">
              <a:spcBef>
                <a:spcPct val="30000"/>
              </a:spcBef>
              <a:spcAft>
                <a:spcPct val="0"/>
              </a:spcAft>
              <a:defRPr sz="1200">
                <a:solidFill>
                  <a:schemeClr val="tx1"/>
                </a:solidFill>
                <a:latin typeface="Calibri" panose="020F0502020204030204" pitchFamily="34" charset="0"/>
              </a:defRPr>
            </a:lvl6pPr>
            <a:lvl7pPr marL="2974975" indent="-228600" eaLnBrk="0" fontAlgn="base" hangingPunct="0">
              <a:spcBef>
                <a:spcPct val="30000"/>
              </a:spcBef>
              <a:spcAft>
                <a:spcPct val="0"/>
              </a:spcAft>
              <a:defRPr sz="1200">
                <a:solidFill>
                  <a:schemeClr val="tx1"/>
                </a:solidFill>
                <a:latin typeface="Calibri" panose="020F0502020204030204" pitchFamily="34" charset="0"/>
              </a:defRPr>
            </a:lvl7pPr>
            <a:lvl8pPr marL="3432175" indent="-228600" eaLnBrk="0" fontAlgn="base" hangingPunct="0">
              <a:spcBef>
                <a:spcPct val="30000"/>
              </a:spcBef>
              <a:spcAft>
                <a:spcPct val="0"/>
              </a:spcAft>
              <a:defRPr sz="1200">
                <a:solidFill>
                  <a:schemeClr val="tx1"/>
                </a:solidFill>
                <a:latin typeface="Calibri" panose="020F0502020204030204" pitchFamily="34" charset="0"/>
              </a:defRPr>
            </a:lvl8pPr>
            <a:lvl9pPr marL="3889375"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A9F4EA-D24F-45ED-966B-8B865F5F9239}" type="slidenum">
              <a:rPr lang="en-GB" altLang="en-US" smtClean="0">
                <a:solidFill>
                  <a:srgbClr val="000000"/>
                </a:solidFill>
              </a:rPr>
              <a:pPr>
                <a:spcBef>
                  <a:spcPct val="0"/>
                </a:spcBef>
              </a:pPr>
              <a:t>1</a:t>
            </a:fld>
            <a:endParaRPr lang="en-GB" altLang="en-US">
              <a:solidFill>
                <a:srgbClr val="000000"/>
              </a:solidFill>
            </a:endParaRPr>
          </a:p>
        </p:txBody>
      </p:sp>
    </p:spTree>
    <p:extLst>
      <p:ext uri="{BB962C8B-B14F-4D97-AF65-F5344CB8AC3E}">
        <p14:creationId xmlns:p14="http://schemas.microsoft.com/office/powerpoint/2010/main" xmlns="" val="267436659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56330" y="2130425"/>
            <a:ext cx="8103348" cy="1470025"/>
          </a:xfrm>
        </p:spPr>
        <p:txBody>
          <a:bodyPr>
            <a:normAutofit/>
          </a:bodyPr>
          <a:lstStyle>
            <a:lvl1pPr algn="l">
              <a:defRPr sz="3600" baseline="0">
                <a:solidFill>
                  <a:schemeClr val="tx1"/>
                </a:solidFill>
                <a:latin typeface="Arial" pitchFamily="34" charset="0"/>
              </a:defRPr>
            </a:lvl1pPr>
          </a:lstStyle>
          <a:p>
            <a:r>
              <a:rPr lang="en-US" dirty="0" smtClean="0"/>
              <a:t>Presentation title</a:t>
            </a:r>
            <a:endParaRPr lang="en-GB" dirty="0"/>
          </a:p>
        </p:txBody>
      </p:sp>
      <p:sp>
        <p:nvSpPr>
          <p:cNvPr id="3" name="Subtitle 2"/>
          <p:cNvSpPr>
            <a:spLocks noGrp="1"/>
          </p:cNvSpPr>
          <p:nvPr>
            <p:ph type="subTitle" idx="1" hasCustomPrompt="1"/>
          </p:nvPr>
        </p:nvSpPr>
        <p:spPr>
          <a:xfrm>
            <a:off x="581496" y="4581128"/>
            <a:ext cx="8094959" cy="1665289"/>
          </a:xfrm>
        </p:spPr>
        <p:txBody>
          <a:bodyPr>
            <a:normAutofit/>
          </a:bodyPr>
          <a:lstStyle>
            <a:lvl1pPr marL="0" indent="0" algn="l">
              <a:buNone/>
              <a:defRPr sz="1230" baseline="0">
                <a:solidFill>
                  <a:schemeClr val="tx1"/>
                </a:solidFill>
                <a:latin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Name, Title</a:t>
            </a:r>
          </a:p>
          <a:p>
            <a:endParaRPr lang="en-GB" dirty="0"/>
          </a:p>
        </p:txBody>
      </p:sp>
      <p:pic>
        <p:nvPicPr>
          <p:cNvPr id="7" name="Picture 6"/>
          <p:cNvPicPr/>
          <p:nvPr userDrawn="1"/>
        </p:nvPicPr>
        <p:blipFill>
          <a:blip r:embed="rId2" cstate="print"/>
          <a:stretch>
            <a:fillRect/>
          </a:stretch>
        </p:blipFill>
        <p:spPr>
          <a:xfrm>
            <a:off x="683568" y="371376"/>
            <a:ext cx="2968625" cy="1041400"/>
          </a:xfrm>
          <a:prstGeom prst="rect">
            <a:avLst/>
          </a:prstGeom>
        </p:spPr>
      </p:pic>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3044592" y="5445222"/>
            <a:ext cx="1522906" cy="1015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userDrawn="1"/>
        </p:nvPicPr>
        <p:blipFill>
          <a:blip r:embed="rId4" cstate="print">
            <a:extLst>
              <a:ext uri="{28A0092B-C50C-407E-A947-70E740481C1C}">
                <a14:useLocalDpi xmlns:a14="http://schemas.microsoft.com/office/drawing/2010/main" xmlns="" val="0"/>
              </a:ext>
            </a:extLst>
          </a:blip>
          <a:srcRect/>
          <a:stretch>
            <a:fillRect/>
          </a:stretch>
        </p:blipFill>
        <p:spPr bwMode="auto">
          <a:xfrm>
            <a:off x="1524804" y="5445224"/>
            <a:ext cx="1522906" cy="1015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8" name="Picture 4"/>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a:stretch>
            <a:fillRect/>
          </a:stretch>
        </p:blipFill>
        <p:spPr bwMode="auto">
          <a:xfrm>
            <a:off x="6079148" y="5445224"/>
            <a:ext cx="1522908" cy="1015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9" name="Picture 5"/>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1588" y="5445224"/>
            <a:ext cx="1522907" cy="1015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 name="Picture 3"/>
          <p:cNvPicPr>
            <a:picLocks noChangeAspect="1" noChangeArrowheads="1"/>
          </p:cNvPicPr>
          <p:nvPr userDrawn="1"/>
        </p:nvPicPr>
        <p:blipFill>
          <a:blip r:embed="rId7" cstate="print">
            <a:extLst>
              <a:ext uri="{28A0092B-C50C-407E-A947-70E740481C1C}">
                <a14:useLocalDpi xmlns:a14="http://schemas.microsoft.com/office/drawing/2010/main" xmlns="" val="0"/>
              </a:ext>
            </a:extLst>
          </a:blip>
          <a:srcRect/>
          <a:stretch>
            <a:fillRect/>
          </a:stretch>
        </p:blipFill>
        <p:spPr bwMode="auto">
          <a:xfrm>
            <a:off x="4564379" y="5445222"/>
            <a:ext cx="1522906" cy="1015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 name="Picture 4"/>
          <p:cNvPicPr>
            <a:picLocks noChangeAspect="1" noChangeArrowheads="1"/>
          </p:cNvPicPr>
          <p:nvPr userDrawn="1"/>
        </p:nvPicPr>
        <p:blipFill>
          <a:blip r:embed="rId8" cstate="print">
            <a:extLst>
              <a:ext uri="{28A0092B-C50C-407E-A947-70E740481C1C}">
                <a14:useLocalDpi xmlns:a14="http://schemas.microsoft.com/office/drawing/2010/main" xmlns="" val="0"/>
              </a:ext>
            </a:extLst>
          </a:blip>
          <a:srcRect/>
          <a:stretch>
            <a:fillRect/>
          </a:stretch>
        </p:blipFill>
        <p:spPr bwMode="auto">
          <a:xfrm>
            <a:off x="7613390" y="5445224"/>
            <a:ext cx="1530610" cy="1015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785003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Content</a:t>
            </a:r>
            <a:endParaRPr lang="en-GB" dirty="0"/>
          </a:p>
        </p:txBody>
      </p:sp>
      <p:sp>
        <p:nvSpPr>
          <p:cNvPr id="3" name="Content Placeholder 2"/>
          <p:cNvSpPr>
            <a:spLocks noGrp="1"/>
          </p:cNvSpPr>
          <p:nvPr>
            <p:ph idx="1" hasCustomPrompt="1"/>
          </p:nvPr>
        </p:nvSpPr>
        <p:spPr>
          <a:xfrm>
            <a:off x="457200" y="1484784"/>
            <a:ext cx="8229600" cy="4641379"/>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 typeface="+mj-lt"/>
              <a:buAutoNum type="arabicPeriod"/>
              <a:tabLst/>
              <a:defRPr lang="en-US" sz="1800" kern="1200" baseline="0" dirty="0" smtClean="0">
                <a:solidFill>
                  <a:schemeClr val="tx1"/>
                </a:solidFill>
                <a:latin typeface="Arial" pitchFamily="34" charset="0"/>
                <a:ea typeface="+mn-ea"/>
                <a:cs typeface="Arial" pitchFamily="34" charset="0"/>
              </a:defRPr>
            </a:lvl1pPr>
            <a:lvl2pPr marL="800100" indent="-342900">
              <a:buFont typeface="+mj-lt"/>
              <a:buAutoNum type="alphaUcPeriod"/>
              <a:defRPr sz="1400" baseline="0">
                <a:latin typeface="Arial" pitchFamily="34" charset="0"/>
              </a:defRPr>
            </a:lvl2pPr>
            <a:lvl3pPr marL="1200150" indent="-285750">
              <a:buFontTx/>
              <a:buChar char="-"/>
              <a:defRPr sz="1400" baseline="0">
                <a:latin typeface="Arial" pitchFamily="34" charset="0"/>
              </a:defRPr>
            </a:lvl3pPr>
            <a:lvl4pPr marL="1543050" indent="-171450">
              <a:buFont typeface="Arial" pitchFamily="34" charset="0"/>
              <a:buChar char="•"/>
              <a:defRPr sz="1400" baseline="0">
                <a:latin typeface="Arial" pitchFamily="34" charset="0"/>
              </a:defRPr>
            </a:lvl4pPr>
            <a:lvl5pPr marL="2057400" indent="-228600">
              <a:buFont typeface="Wingdings" pitchFamily="2" charset="2"/>
              <a:buChar char="§"/>
              <a:defRPr sz="1400" baseline="0">
                <a:latin typeface="Arial" pitchFamily="34" charset="0"/>
              </a:defRPr>
            </a:lvl5pPr>
          </a:lstStyle>
          <a:p>
            <a:pPr lvl="0"/>
            <a:r>
              <a:rPr lang="en-US" dirty="0" smtClean="0"/>
              <a:t>Section 1							Page #</a:t>
            </a:r>
          </a:p>
          <a:p>
            <a:pPr lvl="0"/>
            <a:r>
              <a:rPr lang="en-US" dirty="0" smtClean="0"/>
              <a:t>Section 2							Page #</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lang="en-US" dirty="0" smtClean="0"/>
              <a:t>Section 3							Page #</a:t>
            </a:r>
          </a:p>
          <a:p>
            <a:pPr lvl="1"/>
            <a:r>
              <a:rPr lang="en-US" dirty="0" smtClean="0"/>
              <a:t>Subsection							Page #</a:t>
            </a:r>
          </a:p>
        </p:txBody>
      </p:sp>
      <p:sp>
        <p:nvSpPr>
          <p:cNvPr id="6" name="Slide Number Placeholder 5"/>
          <p:cNvSpPr>
            <a:spLocks noGrp="1"/>
          </p:cNvSpPr>
          <p:nvPr>
            <p:ph type="sldNum" sz="quarter" idx="12"/>
          </p:nvPr>
        </p:nvSpPr>
        <p:spPr/>
        <p:txBody>
          <a:bodyPr/>
          <a:lstStyle/>
          <a:p>
            <a:fld id="{A220C179-9F06-40D0-93EA-8FF612BB075F}" type="slidenum">
              <a:rPr lang="en-GB" smtClean="0"/>
              <a:pPr/>
              <a:t>‹N›</a:t>
            </a:fld>
            <a:endParaRPr lang="en-GB" dirty="0"/>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xmlns="" val="429203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3862" y="1700808"/>
            <a:ext cx="8446610" cy="1224136"/>
          </a:xfrm>
        </p:spPr>
        <p:txBody>
          <a:bodyPr anchor="b" anchorCtr="0">
            <a:normAutofit/>
          </a:bodyPr>
          <a:lstStyle>
            <a:lvl1pPr algn="l">
              <a:defRPr sz="3000" b="0" i="0" cap="all" baseline="0">
                <a:solidFill>
                  <a:srgbClr val="359FD2"/>
                </a:solidFill>
                <a:latin typeface="Arial" pitchFamily="34" charset="0"/>
              </a:defRPr>
            </a:lvl1pPr>
          </a:lstStyle>
          <a:p>
            <a:r>
              <a:rPr lang="en-US" dirty="0" smtClean="0"/>
              <a:t>Section title</a:t>
            </a:r>
            <a:endParaRPr lang="en-GB" dirty="0"/>
          </a:p>
        </p:txBody>
      </p:sp>
      <p:sp>
        <p:nvSpPr>
          <p:cNvPr id="3" name="Text Placeholder 2"/>
          <p:cNvSpPr>
            <a:spLocks noGrp="1"/>
          </p:cNvSpPr>
          <p:nvPr>
            <p:ph type="body" idx="1" hasCustomPrompt="1"/>
          </p:nvPr>
        </p:nvSpPr>
        <p:spPr>
          <a:xfrm>
            <a:off x="378364" y="2906713"/>
            <a:ext cx="8442108" cy="378271"/>
          </a:xfrm>
        </p:spPr>
        <p:txBody>
          <a:bodyPr anchor="b"/>
          <a:lstStyle>
            <a:lvl1pPr marL="0" indent="0">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Section Subtitle</a:t>
            </a:r>
          </a:p>
        </p:txBody>
      </p:sp>
      <p:cxnSp>
        <p:nvCxnSpPr>
          <p:cNvPr id="7" name="Straight Connector 6"/>
          <p:cNvCxnSpPr/>
          <p:nvPr userDrawn="1"/>
        </p:nvCxnSpPr>
        <p:spPr>
          <a:xfrm>
            <a:off x="467544" y="2908166"/>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4534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Slide title</a:t>
            </a:r>
            <a:endParaRPr lang="en-GB" dirty="0"/>
          </a:p>
        </p:txBody>
      </p:sp>
      <p:sp>
        <p:nvSpPr>
          <p:cNvPr id="3" name="Content Placeholder 2"/>
          <p:cNvSpPr>
            <a:spLocks noGrp="1"/>
          </p:cNvSpPr>
          <p:nvPr>
            <p:ph idx="1" hasCustomPrompt="1"/>
          </p:nvPr>
        </p:nvSpPr>
        <p:spPr>
          <a:xfrm>
            <a:off x="457200" y="1196752"/>
            <a:ext cx="8229600" cy="4929411"/>
          </a:xfrm>
        </p:spPr>
        <p:txBody>
          <a:bodyPr>
            <a:normAutofit/>
          </a:bodyPr>
          <a:lstStyle>
            <a:lvl1pPr>
              <a:defRPr sz="2000" baseline="0">
                <a:latin typeface="Arial" pitchFamily="34" charset="0"/>
              </a:defRPr>
            </a:lvl1pPr>
            <a:lvl2pPr marL="742950" indent="-285750">
              <a:buFont typeface="Wingdings" pitchFamily="2" charset="2"/>
              <a:buChar char="§"/>
              <a:defRPr sz="1800" baseline="0">
                <a:latin typeface="Arial" pitchFamily="34" charset="0"/>
              </a:defRPr>
            </a:lvl2pPr>
            <a:lvl3pPr marL="1200150" indent="-285750">
              <a:buFontTx/>
              <a:buChar char="-"/>
              <a:defRPr sz="1500" baseline="0">
                <a:latin typeface="Arial" pitchFamily="34" charset="0"/>
              </a:defRPr>
            </a:lvl3pPr>
            <a:lvl4pPr marL="1543050" indent="-171450">
              <a:buFont typeface="Arial" pitchFamily="34" charset="0"/>
              <a:buChar char="•"/>
              <a:defRPr sz="1200" baseline="0">
                <a:latin typeface="Arial" pitchFamily="34" charset="0"/>
              </a:defRPr>
            </a:lvl4pPr>
            <a:lvl5pPr marL="2057400" indent="-228600">
              <a:buFont typeface="Wingdings" pitchFamily="2" charset="2"/>
              <a:buChar char="§"/>
              <a:defRPr sz="1100" baseline="0">
                <a:latin typeface="Arial" pitchFamily="34" charset="0"/>
              </a:defRPr>
            </a:lvl5pPr>
          </a:lstStyle>
          <a:p>
            <a:pPr lvl="0"/>
            <a:r>
              <a:rPr lang="en-US" dirty="0" smtClean="0"/>
              <a:t>Place your text here</a:t>
            </a:r>
          </a:p>
          <a:p>
            <a:pPr lvl="1"/>
            <a:r>
              <a:rPr lang="en-US" dirty="0" smtClean="0"/>
              <a:t>Second level text</a:t>
            </a:r>
          </a:p>
          <a:p>
            <a:pPr lvl="2"/>
            <a:r>
              <a:rPr lang="en-US" dirty="0" smtClean="0"/>
              <a:t>Third level text</a:t>
            </a:r>
          </a:p>
          <a:p>
            <a:pPr lvl="3"/>
            <a:r>
              <a:rPr lang="en-US" dirty="0" smtClean="0"/>
              <a:t>Fourth level text</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A220C179-9F06-40D0-93EA-8FF612BB075F}" type="slidenum">
              <a:rPr lang="en-GB" smtClean="0"/>
              <a:pPr/>
              <a:t>‹N›</a:t>
            </a:fld>
            <a:endParaRPr lang="en-GB" dirty="0"/>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xmlns="" val="3377618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Slide title</a:t>
            </a:r>
            <a:endParaRPr lang="en-GB" dirty="0"/>
          </a:p>
        </p:txBody>
      </p:sp>
      <p:sp>
        <p:nvSpPr>
          <p:cNvPr id="3" name="Content Placeholder 2"/>
          <p:cNvSpPr>
            <a:spLocks noGrp="1"/>
          </p:cNvSpPr>
          <p:nvPr>
            <p:ph idx="1" hasCustomPrompt="1"/>
          </p:nvPr>
        </p:nvSpPr>
        <p:spPr>
          <a:xfrm>
            <a:off x="2051720" y="1189826"/>
            <a:ext cx="6635080" cy="4936337"/>
          </a:xfrm>
        </p:spPr>
        <p:txBody>
          <a:bodyPr>
            <a:normAutofit/>
          </a:bodyPr>
          <a:lstStyle>
            <a:lvl1pPr>
              <a:defRPr sz="1600"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dirty="0" smtClean="0"/>
              <a:t>Place your text here</a:t>
            </a:r>
          </a:p>
          <a:p>
            <a:pPr lvl="1"/>
            <a:r>
              <a:rPr lang="en-US" dirty="0" smtClean="0"/>
              <a:t>Second level text</a:t>
            </a:r>
          </a:p>
          <a:p>
            <a:pPr lvl="2"/>
            <a:r>
              <a:rPr lang="en-US" dirty="0" smtClean="0"/>
              <a:t>Third level text</a:t>
            </a:r>
          </a:p>
          <a:p>
            <a:pPr lvl="3"/>
            <a:r>
              <a:rPr lang="en-US" dirty="0" smtClean="0"/>
              <a:t>Fourth level text</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A220C179-9F06-40D0-93EA-8FF612BB075F}" type="slidenum">
              <a:rPr lang="en-GB" smtClean="0"/>
              <a:pPr/>
              <a:t>‹N›</a:t>
            </a:fld>
            <a:endParaRPr lang="en-GB" dirty="0"/>
          </a:p>
        </p:txBody>
      </p: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hasCustomPrompt="1"/>
          </p:nvPr>
        </p:nvSpPr>
        <p:spPr>
          <a:xfrm>
            <a:off x="471753" y="1196752"/>
            <a:ext cx="1363943" cy="4936337"/>
          </a:xfrm>
        </p:spPr>
        <p:txBody>
          <a:bodyPr>
            <a:normAutofit/>
          </a:bodyPr>
          <a:lstStyle>
            <a:lvl1pPr marL="0" indent="0">
              <a:buFontTx/>
              <a:buNone/>
              <a:defRPr sz="1000" b="0" i="1"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dirty="0" smtClean="0"/>
              <a:t>Place your text here</a:t>
            </a:r>
          </a:p>
        </p:txBody>
      </p:sp>
      <p:pic>
        <p:nvPicPr>
          <p:cNvPr id="11" name="Picture 10"/>
          <p:cNvPicPr/>
          <p:nvPr userDrawn="1"/>
        </p:nvPicPr>
        <p:blipFill>
          <a:blip r:embed="rId2" cstate="print"/>
          <a:stretch>
            <a:fillRect/>
          </a:stretch>
        </p:blipFill>
        <p:spPr>
          <a:xfrm>
            <a:off x="471753" y="6360368"/>
            <a:ext cx="1487170" cy="381000"/>
          </a:xfrm>
          <a:prstGeom prst="rect">
            <a:avLst/>
          </a:prstGeom>
        </p:spPr>
      </p:pic>
      <p:cxnSp>
        <p:nvCxnSpPr>
          <p:cNvPr id="13" name="Straight Connector 12"/>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64088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title</a:t>
            </a:r>
            <a:endParaRPr lang="en-GB" dirty="0"/>
          </a:p>
        </p:txBody>
      </p:sp>
      <p:sp>
        <p:nvSpPr>
          <p:cNvPr id="3" name="Text Placeholder 2"/>
          <p:cNvSpPr>
            <a:spLocks noGrp="1"/>
          </p:cNvSpPr>
          <p:nvPr>
            <p:ph type="body" idx="1" hasCustomPrompt="1"/>
          </p:nvPr>
        </p:nvSpPr>
        <p:spPr>
          <a:xfrm>
            <a:off x="447574" y="802905"/>
            <a:ext cx="8228882" cy="409087"/>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
        <p:nvSpPr>
          <p:cNvPr id="4" name="Content Placeholder 3"/>
          <p:cNvSpPr>
            <a:spLocks noGrp="1"/>
          </p:cNvSpPr>
          <p:nvPr>
            <p:ph sz="half" idx="2" hasCustomPrompt="1"/>
          </p:nvPr>
        </p:nvSpPr>
        <p:spPr>
          <a:xfrm>
            <a:off x="457200" y="1574038"/>
            <a:ext cx="1378496" cy="4552125"/>
          </a:xfrm>
        </p:spPr>
        <p:txBody>
          <a:bodyPr>
            <a:normAutofit/>
          </a:bodyPr>
          <a:lstStyle>
            <a:lvl1pPr marL="0" indent="0">
              <a:buFontTx/>
              <a:buNone/>
              <a:defRPr sz="1000" i="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Add comments</a:t>
            </a:r>
            <a:endParaRPr lang="en-GB" dirty="0"/>
          </a:p>
        </p:txBody>
      </p:sp>
      <p:sp>
        <p:nvSpPr>
          <p:cNvPr id="5" name="Text Placeholder 4"/>
          <p:cNvSpPr>
            <a:spLocks noGrp="1"/>
          </p:cNvSpPr>
          <p:nvPr>
            <p:ph type="body" sz="quarter" idx="3" hasCustomPrompt="1"/>
          </p:nvPr>
        </p:nvSpPr>
        <p:spPr>
          <a:xfrm>
            <a:off x="2051720" y="1588036"/>
            <a:ext cx="6624736" cy="360040"/>
          </a:xfrm>
          <a:solidFill>
            <a:srgbClr val="0C9BE2"/>
          </a:solidFill>
        </p:spPr>
        <p:txBody>
          <a:bodyPr anchor="ctr" anchorCtr="0">
            <a:normAutofit/>
          </a:bodyPr>
          <a:lstStyle>
            <a:lvl1pPr marL="0" indent="0">
              <a:buNone/>
              <a:defRPr sz="1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Title</a:t>
            </a:r>
          </a:p>
        </p:txBody>
      </p:sp>
      <p:sp>
        <p:nvSpPr>
          <p:cNvPr id="6" name="Content Placeholder 5"/>
          <p:cNvSpPr>
            <a:spLocks noGrp="1"/>
          </p:cNvSpPr>
          <p:nvPr>
            <p:ph sz="quarter" idx="4"/>
          </p:nvPr>
        </p:nvSpPr>
        <p:spPr>
          <a:xfrm>
            <a:off x="2051720" y="2060848"/>
            <a:ext cx="6635081" cy="4065315"/>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Slide Number Placeholder 8"/>
          <p:cNvSpPr>
            <a:spLocks noGrp="1"/>
          </p:cNvSpPr>
          <p:nvPr>
            <p:ph type="sldNum" sz="quarter" idx="12"/>
          </p:nvPr>
        </p:nvSpPr>
        <p:spPr/>
        <p:txBody>
          <a:bodyPr/>
          <a:lstStyle/>
          <a:p>
            <a:fld id="{A220C179-9F06-40D0-93EA-8FF612BB075F}" type="slidenum">
              <a:rPr lang="en-GB" smtClean="0"/>
              <a:pPr/>
              <a:t>‹N›</a:t>
            </a:fld>
            <a:endParaRPr lang="en-GB" dirty="0"/>
          </a:p>
        </p:txBody>
      </p:sp>
      <p:cxnSp>
        <p:nvCxnSpPr>
          <p:cNvPr id="10" name="Straight Connector 9"/>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xmlns="" val="2132376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title</a:t>
            </a:r>
            <a:endParaRPr lang="en-GB" dirty="0"/>
          </a:p>
        </p:txBody>
      </p:sp>
      <p:sp>
        <p:nvSpPr>
          <p:cNvPr id="3" name="Text Placeholder 2"/>
          <p:cNvSpPr>
            <a:spLocks noGrp="1"/>
          </p:cNvSpPr>
          <p:nvPr>
            <p:ph type="body" idx="1"/>
          </p:nvPr>
        </p:nvSpPr>
        <p:spPr>
          <a:xfrm>
            <a:off x="457200" y="1412816"/>
            <a:ext cx="4040188" cy="360000"/>
          </a:xfrm>
          <a:solidFill>
            <a:srgbClr val="0C9BE2"/>
          </a:solidFill>
        </p:spPr>
        <p:txBody>
          <a:bodyPr vert="horz" lIns="91440" tIns="45720" rIns="91440" bIns="45720" rtlCol="0" anchor="ctr" anchorCtr="0">
            <a:normAutofit/>
          </a:bodyPr>
          <a:lstStyle>
            <a:lvl1pPr marL="342900" indent="-342900">
              <a:buNone/>
              <a:defRPr lang="en-US" sz="1400" b="1" baseline="0" smtClean="0">
                <a:solidFill>
                  <a:schemeClr val="bg1"/>
                </a:solidFill>
              </a:defRPr>
            </a:lvl1pPr>
          </a:lstStyle>
          <a:p>
            <a:pPr marL="0" lvl="0" indent="0"/>
            <a:r>
              <a:rPr lang="en-US" dirty="0" smtClean="0"/>
              <a:t>Click to edit Master text styles</a:t>
            </a:r>
          </a:p>
        </p:txBody>
      </p:sp>
      <p:sp>
        <p:nvSpPr>
          <p:cNvPr id="4" name="Content Placeholder 3"/>
          <p:cNvSpPr>
            <a:spLocks noGrp="1"/>
          </p:cNvSpPr>
          <p:nvPr>
            <p:ph sz="half" idx="2"/>
          </p:nvPr>
        </p:nvSpPr>
        <p:spPr>
          <a:xfrm>
            <a:off x="457200" y="1844824"/>
            <a:ext cx="4040188"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412816"/>
            <a:ext cx="4041775" cy="360000"/>
          </a:xfrm>
          <a:solidFill>
            <a:srgbClr val="0C9BE2"/>
          </a:solidFill>
        </p:spPr>
        <p:txBody>
          <a:bodyPr vert="horz" lIns="91440" tIns="45720" rIns="91440" bIns="45720" rtlCol="0" anchor="ctr" anchorCtr="0">
            <a:normAutofit/>
          </a:bodyPr>
          <a:lstStyle>
            <a:lvl1pPr marL="342900" indent="-342900">
              <a:buFontTx/>
              <a:buNone/>
              <a:defRPr lang="en-US" sz="1400" b="1" baseline="0" smtClean="0">
                <a:solidFill>
                  <a:schemeClr val="bg1"/>
                </a:solidFill>
              </a:defRPr>
            </a:lvl1pPr>
          </a:lstStyle>
          <a:p>
            <a:pPr marL="0" lvl="0" indent="0"/>
            <a:r>
              <a:rPr lang="en-US" dirty="0" smtClean="0"/>
              <a:t>Click to edit Master text styles</a:t>
            </a:r>
          </a:p>
        </p:txBody>
      </p:sp>
      <p:sp>
        <p:nvSpPr>
          <p:cNvPr id="6" name="Content Placeholder 5"/>
          <p:cNvSpPr>
            <a:spLocks noGrp="1"/>
          </p:cNvSpPr>
          <p:nvPr>
            <p:ph sz="quarter" idx="4"/>
          </p:nvPr>
        </p:nvSpPr>
        <p:spPr>
          <a:xfrm>
            <a:off x="4645025" y="1844824"/>
            <a:ext cx="4041775"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Slide Number Placeholder 8"/>
          <p:cNvSpPr>
            <a:spLocks noGrp="1"/>
          </p:cNvSpPr>
          <p:nvPr>
            <p:ph type="sldNum" sz="quarter" idx="12"/>
          </p:nvPr>
        </p:nvSpPr>
        <p:spPr/>
        <p:txBody>
          <a:bodyPr/>
          <a:lstStyle/>
          <a:p>
            <a:fld id="{A220C179-9F06-40D0-93EA-8FF612BB075F}" type="slidenum">
              <a:rPr lang="en-GB" smtClean="0"/>
              <a:pPr/>
              <a:t>‹N›</a:t>
            </a:fld>
            <a:endParaRPr lang="en-GB" dirty="0"/>
          </a:p>
        </p:txBody>
      </p:sp>
      <p:cxnSp>
        <p:nvCxnSpPr>
          <p:cNvPr id="10" name="Straight Connector 9"/>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
        <p:nvSpPr>
          <p:cNvPr id="13" name="Text Placeholder 2"/>
          <p:cNvSpPr>
            <a:spLocks noGrp="1"/>
          </p:cNvSpPr>
          <p:nvPr>
            <p:ph type="body" idx="13" hasCustomPrompt="1"/>
          </p:nvPr>
        </p:nvSpPr>
        <p:spPr>
          <a:xfrm>
            <a:off x="467544" y="849951"/>
            <a:ext cx="8208912" cy="360040"/>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Tree>
    <p:extLst>
      <p:ext uri="{BB962C8B-B14F-4D97-AF65-F5344CB8AC3E}">
        <p14:creationId xmlns:p14="http://schemas.microsoft.com/office/powerpoint/2010/main" xmlns="" val="302525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000" baseline="0"/>
            </a:lvl1pPr>
          </a:lstStyle>
          <a:p>
            <a:r>
              <a:rPr lang="en-US" dirty="0" smtClean="0"/>
              <a:t>Contact details</a:t>
            </a:r>
            <a:endParaRPr lang="en-GB" dirty="0"/>
          </a:p>
        </p:txBody>
      </p:sp>
      <p:sp>
        <p:nvSpPr>
          <p:cNvPr id="3" name="Content Placeholder 2"/>
          <p:cNvSpPr>
            <a:spLocks noGrp="1"/>
          </p:cNvSpPr>
          <p:nvPr>
            <p:ph sz="half" idx="1" hasCustomPrompt="1"/>
          </p:nvPr>
        </p:nvSpPr>
        <p:spPr>
          <a:xfrm>
            <a:off x="457200" y="2060848"/>
            <a:ext cx="4038600" cy="4065315"/>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4" name="Content Placeholder 3"/>
          <p:cNvSpPr>
            <a:spLocks noGrp="1"/>
          </p:cNvSpPr>
          <p:nvPr>
            <p:ph sz="half" idx="2" hasCustomPrompt="1"/>
          </p:nvPr>
        </p:nvSpPr>
        <p:spPr>
          <a:xfrm>
            <a:off x="4648200" y="2060848"/>
            <a:ext cx="4038600" cy="4065315"/>
          </a:xfrm>
        </p:spPr>
        <p:txBody>
          <a:bodyPr>
            <a:normAutofit/>
          </a:bodyPr>
          <a:lstStyle>
            <a:lvl1pPr marL="0" indent="0">
              <a:buNone/>
              <a:defRPr sz="1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7" name="Slide Number Placeholder 6"/>
          <p:cNvSpPr>
            <a:spLocks noGrp="1"/>
          </p:cNvSpPr>
          <p:nvPr>
            <p:ph type="sldNum" sz="quarter" idx="12"/>
          </p:nvPr>
        </p:nvSpPr>
        <p:spPr/>
        <p:txBody>
          <a:bodyPr/>
          <a:lstStyle/>
          <a:p>
            <a:fld id="{A220C179-9F06-40D0-93EA-8FF612BB075F}" type="slidenum">
              <a:rPr lang="en-GB" smtClean="0"/>
              <a:pPr/>
              <a:t>‹N›</a:t>
            </a:fld>
            <a:endParaRPr lang="en-GB" dirty="0"/>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xmlns="" val="219226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05272" y="1969963"/>
            <a:ext cx="4042792" cy="562074"/>
          </a:xfrm>
        </p:spPr>
        <p:txBody>
          <a:bodyPr>
            <a:normAutofit/>
          </a:bodyPr>
          <a:lstStyle>
            <a:lvl1pPr>
              <a:defRPr sz="1800" baseline="0"/>
            </a:lvl1pPr>
          </a:lstStyle>
          <a:p>
            <a:r>
              <a:rPr lang="en-US" dirty="0" smtClean="0"/>
              <a:t>Contact details</a:t>
            </a:r>
            <a:endParaRPr lang="en-GB" dirty="0"/>
          </a:p>
        </p:txBody>
      </p:sp>
      <p:sp>
        <p:nvSpPr>
          <p:cNvPr id="3" name="Content Placeholder 2"/>
          <p:cNvSpPr>
            <a:spLocks noGrp="1"/>
          </p:cNvSpPr>
          <p:nvPr>
            <p:ph sz="half" idx="1" hasCustomPrompt="1"/>
          </p:nvPr>
        </p:nvSpPr>
        <p:spPr>
          <a:xfrm>
            <a:off x="1105272" y="2532037"/>
            <a:ext cx="4038600" cy="3417243"/>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7" name="Slide Number Placeholder 6"/>
          <p:cNvSpPr>
            <a:spLocks noGrp="1"/>
          </p:cNvSpPr>
          <p:nvPr>
            <p:ph type="sldNum" sz="quarter" idx="12"/>
          </p:nvPr>
        </p:nvSpPr>
        <p:spPr/>
        <p:txBody>
          <a:bodyPr/>
          <a:lstStyle/>
          <a:p>
            <a:fld id="{A220C179-9F06-40D0-93EA-8FF612BB075F}" type="slidenum">
              <a:rPr lang="en-GB" smtClean="0"/>
              <a:pPr/>
              <a:t>‹N›</a:t>
            </a:fld>
            <a:endParaRPr lang="en-GB" dirty="0"/>
          </a:p>
        </p:txBody>
      </p:sp>
      <p:pic>
        <p:nvPicPr>
          <p:cNvPr id="11" name="Picture 10"/>
          <p:cNvPicPr/>
          <p:nvPr userDrawn="1"/>
        </p:nvPicPr>
        <p:blipFill>
          <a:blip r:embed="rId2" cstate="print"/>
          <a:stretch>
            <a:fillRect/>
          </a:stretch>
        </p:blipFill>
        <p:spPr>
          <a:xfrm>
            <a:off x="467544" y="404664"/>
            <a:ext cx="2968625" cy="1041400"/>
          </a:xfrm>
          <a:prstGeom prst="rect">
            <a:avLst/>
          </a:prstGeom>
        </p:spPr>
      </p:pic>
    </p:spTree>
    <p:extLst>
      <p:ext uri="{BB962C8B-B14F-4D97-AF65-F5344CB8AC3E}">
        <p14:creationId xmlns:p14="http://schemas.microsoft.com/office/powerpoint/2010/main" xmlns="" val="48267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62074"/>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268760"/>
            <a:ext cx="8229600" cy="485740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0C179-9F06-40D0-93EA-8FF612BB075F}" type="slidenum">
              <a:rPr lang="en-GB" smtClean="0"/>
              <a:pPr/>
              <a:t>‹N›</a:t>
            </a:fld>
            <a:endParaRPr lang="en-GB" dirty="0"/>
          </a:p>
        </p:txBody>
      </p:sp>
    </p:spTree>
    <p:extLst>
      <p:ext uri="{BB962C8B-B14F-4D97-AF65-F5344CB8AC3E}">
        <p14:creationId xmlns:p14="http://schemas.microsoft.com/office/powerpoint/2010/main" xmlns="" val="199864005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0" r:id="rId4"/>
    <p:sldLayoutId id="2147483660" r:id="rId5"/>
    <p:sldLayoutId id="2147483661" r:id="rId6"/>
    <p:sldLayoutId id="2147483653" r:id="rId7"/>
    <p:sldLayoutId id="2147483652" r:id="rId8"/>
    <p:sldLayoutId id="2147483663" r:id="rId9"/>
  </p:sldLayoutIdLst>
  <p:hf hdr="0" ftr="0" dt="0"/>
  <p:txStyles>
    <p:titleStyle>
      <a:lvl1pPr algn="l" defTabSz="914400" rtl="0" eaLnBrk="1" latinLnBrk="0" hangingPunct="1">
        <a:spcBef>
          <a:spcPct val="0"/>
        </a:spcBef>
        <a:buNone/>
        <a:defRPr sz="3000" kern="1200" baseline="0">
          <a:solidFill>
            <a:schemeClr val="tx1"/>
          </a:solidFill>
          <a:latin typeface="Arial"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Wingdings" pitchFamily="2" charset="2"/>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Wingdings" pitchFamily="2" charset="2"/>
        <a:buChar char="§"/>
        <a:defRPr sz="11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ctrTitle"/>
          </p:nvPr>
        </p:nvSpPr>
        <p:spPr>
          <a:xfrm>
            <a:off x="555625" y="1628775"/>
            <a:ext cx="8104188" cy="1971675"/>
          </a:xfrm>
        </p:spPr>
        <p:txBody>
          <a:bodyPr>
            <a:normAutofit fontScale="90000"/>
          </a:bodyPr>
          <a:lstStyle/>
          <a:p>
            <a:pPr algn="ctr" eaLnBrk="1" hangingPunct="1">
              <a:defRPr/>
            </a:pPr>
            <a:r>
              <a:rPr lang="en-GB" altLang="en-US" dirty="0"/>
              <a:t/>
            </a:r>
            <a:br>
              <a:rPr lang="en-GB" altLang="en-US" dirty="0"/>
            </a:br>
            <a:r>
              <a:rPr lang="en-GB" b="1" dirty="0"/>
              <a:t>IAIS Major Projects Update</a:t>
            </a:r>
            <a:br>
              <a:rPr lang="en-GB" b="1" dirty="0"/>
            </a:br>
            <a:r>
              <a:rPr lang="en-GB" b="1" dirty="0"/>
              <a:t/>
            </a:r>
            <a:br>
              <a:rPr lang="en-GB" b="1" dirty="0"/>
            </a:br>
            <a:r>
              <a:rPr lang="en-GB" b="1" dirty="0" smtClean="0"/>
              <a:t>Systemic Risk Assessment Task Force</a:t>
            </a:r>
            <a:endParaRPr lang="en-GB" altLang="en-US" dirty="0"/>
          </a:p>
        </p:txBody>
      </p:sp>
      <p:sp>
        <p:nvSpPr>
          <p:cNvPr id="3" name="Subtitle 2"/>
          <p:cNvSpPr>
            <a:spLocks noGrp="1"/>
          </p:cNvSpPr>
          <p:nvPr>
            <p:ph type="subTitle" idx="1"/>
          </p:nvPr>
        </p:nvSpPr>
        <p:spPr>
          <a:xfrm>
            <a:off x="555625" y="4077073"/>
            <a:ext cx="8096250" cy="1809378"/>
          </a:xfrm>
        </p:spPr>
        <p:txBody>
          <a:bodyPr rtlCol="0"/>
          <a:lstStyle/>
          <a:p>
            <a:pPr eaLnBrk="1" fontAlgn="auto" hangingPunct="1">
              <a:spcAft>
                <a:spcPts val="0"/>
              </a:spcAft>
              <a:defRPr/>
            </a:pPr>
            <a:r>
              <a:rPr lang="en-US" sz="1600" b="1" dirty="0" smtClean="0"/>
              <a:t>Alberto </a:t>
            </a:r>
            <a:r>
              <a:rPr lang="en-US" sz="1600" b="1" dirty="0" err="1" smtClean="0"/>
              <a:t>Corinti</a:t>
            </a:r>
            <a:endParaRPr lang="en-US" sz="1600" b="1" dirty="0"/>
          </a:p>
          <a:p>
            <a:pPr eaLnBrk="1" fontAlgn="auto" hangingPunct="1">
              <a:spcAft>
                <a:spcPts val="0"/>
              </a:spcAft>
              <a:defRPr/>
            </a:pPr>
            <a:r>
              <a:rPr lang="en-US" sz="1600" b="1" dirty="0" smtClean="0"/>
              <a:t>Chair </a:t>
            </a:r>
            <a:r>
              <a:rPr lang="en-US" sz="1600" b="1" dirty="0"/>
              <a:t>of the </a:t>
            </a:r>
            <a:r>
              <a:rPr lang="en-US" sz="1600" b="1" dirty="0" smtClean="0"/>
              <a:t>Systemic Risk Assessment Task Force</a:t>
            </a:r>
            <a:endParaRPr lang="en-US" sz="1600" b="1" dirty="0"/>
          </a:p>
          <a:p>
            <a:pPr eaLnBrk="1" fontAlgn="auto" hangingPunct="1">
              <a:spcAft>
                <a:spcPts val="0"/>
              </a:spcAft>
              <a:defRPr/>
            </a:pPr>
            <a:endParaRPr lang="en-US" sz="1600" b="1" dirty="0"/>
          </a:p>
          <a:p>
            <a:pPr eaLnBrk="1" fontAlgn="auto" hangingPunct="1">
              <a:spcAft>
                <a:spcPts val="0"/>
              </a:spcAft>
              <a:defRPr/>
            </a:pPr>
            <a:r>
              <a:rPr lang="en-US" sz="1600" dirty="0"/>
              <a:t>Annual Conference, 2-3 November 2017, Kuala Lumpur</a:t>
            </a:r>
            <a:endParaRPr lang="en-GB" sz="1600" dirty="0"/>
          </a:p>
          <a:p>
            <a:pPr eaLnBrk="1" fontAlgn="auto" hangingPunct="1">
              <a:spcAft>
                <a:spcPts val="0"/>
              </a:spcAft>
              <a:defRPr/>
            </a:pPr>
            <a:endParaRPr lang="en-GB" dirty="0"/>
          </a:p>
        </p:txBody>
      </p:sp>
    </p:spTree>
    <p:extLst>
      <p:ext uri="{BB962C8B-B14F-4D97-AF65-F5344CB8AC3E}">
        <p14:creationId xmlns:p14="http://schemas.microsoft.com/office/powerpoint/2010/main" xmlns="" val="1709269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 done to date</a:t>
            </a:r>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pPr/>
              <a:t>2</a:t>
            </a:fld>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xmlns="" val="4242585892"/>
              </p:ext>
            </p:extLst>
          </p:nvPr>
        </p:nvGraphicFramePr>
        <p:xfrm>
          <a:off x="457200" y="1397000"/>
          <a:ext cx="8229600" cy="4135120"/>
        </p:xfrm>
        <a:graphic>
          <a:graphicData uri="http://schemas.openxmlformats.org/drawingml/2006/table">
            <a:tbl>
              <a:tblPr firstRow="1" bandRow="1">
                <a:tableStyleId>{5940675A-B579-460E-94D1-54222C63F5DA}</a:tableStyleId>
              </a:tblPr>
              <a:tblGrid>
                <a:gridCol w="1234480"/>
                <a:gridCol w="6995120"/>
              </a:tblGrid>
              <a:tr h="370840">
                <a:tc>
                  <a:txBody>
                    <a:bodyPr/>
                    <a:lstStyle/>
                    <a:p>
                      <a:r>
                        <a:rPr lang="en-GB" dirty="0" smtClean="0"/>
                        <a:t>2011</a:t>
                      </a:r>
                      <a:endParaRPr lang="en-GB" dirty="0"/>
                    </a:p>
                  </a:txBody>
                  <a:tcPr anchor="ctr"/>
                </a:tc>
                <a:tc>
                  <a:txBody>
                    <a:bodyPr/>
                    <a:lstStyle/>
                    <a:p>
                      <a:r>
                        <a:rPr lang="en-GB" dirty="0" smtClean="0"/>
                        <a:t>Publication of “Insurance and Financial Stability”</a:t>
                      </a:r>
                      <a:endParaRPr lang="en-GB" dirty="0"/>
                    </a:p>
                  </a:txBody>
                  <a:tcPr/>
                </a:tc>
              </a:tr>
              <a:tr h="370840">
                <a:tc>
                  <a:txBody>
                    <a:bodyPr/>
                    <a:lstStyle/>
                    <a:p>
                      <a:r>
                        <a:rPr lang="en-GB" dirty="0" smtClean="0"/>
                        <a:t>2012</a:t>
                      </a:r>
                      <a:endParaRPr lang="en-GB" dirty="0"/>
                    </a:p>
                  </a:txBody>
                  <a:tcPr anchor="ctr"/>
                </a:tc>
                <a:tc>
                  <a:txBody>
                    <a:bodyPr/>
                    <a:lstStyle/>
                    <a:p>
                      <a:r>
                        <a:rPr lang="en-GB" dirty="0" smtClean="0"/>
                        <a:t>Publication of “Reinsurance and Financial</a:t>
                      </a:r>
                      <a:r>
                        <a:rPr lang="en-GB" baseline="0" dirty="0" smtClean="0"/>
                        <a:t> Stability”</a:t>
                      </a:r>
                      <a:endParaRPr lang="en-GB" dirty="0"/>
                    </a:p>
                  </a:txBody>
                  <a:tcPr/>
                </a:tc>
              </a:tr>
              <a:tr h="370840">
                <a:tc>
                  <a:txBody>
                    <a:bodyPr/>
                    <a:lstStyle/>
                    <a:p>
                      <a:r>
                        <a:rPr lang="en-GB" dirty="0" smtClean="0"/>
                        <a:t>2013</a:t>
                      </a:r>
                      <a:endParaRPr lang="en-GB" dirty="0"/>
                    </a:p>
                  </a:txBody>
                  <a:tcPr anchor="ctr"/>
                </a:tc>
                <a:tc>
                  <a:txBody>
                    <a:bodyPr/>
                    <a:lstStyle/>
                    <a:p>
                      <a:pPr marL="285750" indent="-285750">
                        <a:buFont typeface="Arial" panose="020B0604020202020204" pitchFamily="34" charset="0"/>
                        <a:buChar char="•"/>
                      </a:pPr>
                      <a:r>
                        <a:rPr lang="en-GB" dirty="0" smtClean="0"/>
                        <a:t>Identification</a:t>
                      </a:r>
                      <a:r>
                        <a:rPr lang="en-GB" baseline="0" dirty="0" smtClean="0"/>
                        <a:t> of first cohort of G-SIIs</a:t>
                      </a:r>
                    </a:p>
                    <a:p>
                      <a:pPr marL="285750" indent="-285750">
                        <a:buFont typeface="Arial" panose="020B0604020202020204" pitchFamily="34" charset="0"/>
                        <a:buChar char="•"/>
                      </a:pPr>
                      <a:r>
                        <a:rPr lang="en-GB" baseline="0" dirty="0" smtClean="0"/>
                        <a:t>Publication of G-SII Policy Measures document</a:t>
                      </a:r>
                    </a:p>
                    <a:p>
                      <a:pPr marL="285750" indent="-285750">
                        <a:buFont typeface="Arial" panose="020B0604020202020204" pitchFamily="34" charset="0"/>
                        <a:buChar char="•"/>
                      </a:pPr>
                      <a:r>
                        <a:rPr lang="en-GB" baseline="0" dirty="0" smtClean="0"/>
                        <a:t>Publication of Report on </a:t>
                      </a:r>
                      <a:r>
                        <a:rPr lang="en-GB" baseline="0" dirty="0" err="1" smtClean="0"/>
                        <a:t>Macroprudential</a:t>
                      </a:r>
                      <a:r>
                        <a:rPr lang="en-GB" baseline="0" dirty="0" smtClean="0"/>
                        <a:t> Policy and Surveillance in Insurance</a:t>
                      </a:r>
                    </a:p>
                    <a:p>
                      <a:pPr marL="285750" indent="-285750">
                        <a:buFont typeface="Arial" panose="020B0604020202020204" pitchFamily="34" charset="0"/>
                        <a:buChar char="•"/>
                      </a:pPr>
                      <a:r>
                        <a:rPr lang="en-GB" baseline="0" dirty="0" smtClean="0"/>
                        <a:t>Guidance for Systemic Risk Management Plan</a:t>
                      </a:r>
                      <a:endParaRPr lang="en-GB" dirty="0"/>
                    </a:p>
                  </a:txBody>
                  <a:tcPr/>
                </a:tc>
              </a:tr>
              <a:tr h="370840">
                <a:tc>
                  <a:txBody>
                    <a:bodyPr/>
                    <a:lstStyle/>
                    <a:p>
                      <a:r>
                        <a:rPr lang="en-GB" dirty="0" smtClean="0"/>
                        <a:t>2014</a:t>
                      </a:r>
                      <a:endParaRPr lang="en-GB" dirty="0"/>
                    </a:p>
                  </a:txBody>
                  <a:tcPr anchor="ctr"/>
                </a:tc>
                <a:tc>
                  <a:txBody>
                    <a:bodyPr/>
                    <a:lstStyle/>
                    <a:p>
                      <a:pPr marL="0" indent="0">
                        <a:buFont typeface="Arial" panose="020B0604020202020204" pitchFamily="34" charset="0"/>
                        <a:buNone/>
                      </a:pPr>
                      <a:r>
                        <a:rPr lang="en-GB" dirty="0" smtClean="0"/>
                        <a:t>Guidance on Liquidity Management</a:t>
                      </a:r>
                      <a:r>
                        <a:rPr lang="en-GB" baseline="0" dirty="0" smtClean="0"/>
                        <a:t> and Planning</a:t>
                      </a:r>
                      <a:endParaRPr lang="en-GB" dirty="0"/>
                    </a:p>
                  </a:txBody>
                  <a:tcPr/>
                </a:tc>
              </a:tr>
              <a:tr h="370840">
                <a:tc>
                  <a:txBody>
                    <a:bodyPr/>
                    <a:lstStyle/>
                    <a:p>
                      <a:r>
                        <a:rPr lang="en-GB" dirty="0" smtClean="0"/>
                        <a:t>2015</a:t>
                      </a:r>
                      <a:endParaRPr lang="en-GB" dirty="0"/>
                    </a:p>
                  </a:txBody>
                  <a:tcPr anchor="ctr"/>
                </a:tc>
                <a:tc>
                  <a:txBody>
                    <a:bodyPr/>
                    <a:lstStyle/>
                    <a:p>
                      <a:pPr marL="0" indent="0">
                        <a:buFont typeface="Arial" panose="020B0604020202020204" pitchFamily="34" charset="0"/>
                        <a:buNone/>
                      </a:pPr>
                      <a:r>
                        <a:rPr lang="en-GB" dirty="0" smtClean="0"/>
                        <a:t>Development first version of BCR and</a:t>
                      </a:r>
                      <a:r>
                        <a:rPr lang="en-GB" baseline="0" dirty="0" smtClean="0"/>
                        <a:t> HLA</a:t>
                      </a:r>
                      <a:endParaRPr lang="en-GB" dirty="0"/>
                    </a:p>
                  </a:txBody>
                  <a:tcPr/>
                </a:tc>
              </a:tr>
              <a:tr h="370840">
                <a:tc>
                  <a:txBody>
                    <a:bodyPr/>
                    <a:lstStyle/>
                    <a:p>
                      <a:r>
                        <a:rPr lang="en-GB" dirty="0" smtClean="0"/>
                        <a:t>2016</a:t>
                      </a:r>
                      <a:endParaRPr lang="en-GB" dirty="0"/>
                    </a:p>
                  </a:txBody>
                  <a:tcPr anchor="ctr"/>
                </a:tc>
                <a:tc>
                  <a:txBody>
                    <a:bodyPr/>
                    <a:lstStyle/>
                    <a:p>
                      <a:pPr marL="285750" indent="-285750">
                        <a:buFont typeface="Arial" panose="020B0604020202020204" pitchFamily="34" charset="0"/>
                        <a:buChar char="•"/>
                      </a:pPr>
                      <a:r>
                        <a:rPr lang="en-GB" dirty="0" smtClean="0"/>
                        <a:t>Three – yearly review of G-SII Assessment Methodology</a:t>
                      </a:r>
                    </a:p>
                    <a:p>
                      <a:pPr marL="285750" indent="-285750">
                        <a:buFont typeface="Arial" panose="020B0604020202020204" pitchFamily="34" charset="0"/>
                        <a:buChar char="•"/>
                      </a:pPr>
                      <a:r>
                        <a:rPr lang="en-GB" dirty="0" smtClean="0"/>
                        <a:t>Publication of</a:t>
                      </a:r>
                      <a:r>
                        <a:rPr lang="en-GB" baseline="0" dirty="0" smtClean="0"/>
                        <a:t> document on Systemic Risk from Insurance Product Features to clarify original concept of Non-Traditional, Non-Insurance (NTNI) activities</a:t>
                      </a:r>
                      <a:endParaRPr lang="en-GB" dirty="0"/>
                    </a:p>
                  </a:txBody>
                  <a:tcPr/>
                </a:tc>
              </a:tr>
            </a:tbl>
          </a:graphicData>
        </a:graphic>
      </p:graphicFrame>
    </p:spTree>
    <p:extLst>
      <p:ext uri="{BB962C8B-B14F-4D97-AF65-F5344CB8AC3E}">
        <p14:creationId xmlns:p14="http://schemas.microsoft.com/office/powerpoint/2010/main" xmlns="" val="3903517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project</a:t>
            </a:r>
            <a:endParaRPr lang="en-GB" dirty="0"/>
          </a:p>
        </p:txBody>
      </p:sp>
      <p:sp>
        <p:nvSpPr>
          <p:cNvPr id="3" name="Content Placeholder 2"/>
          <p:cNvSpPr>
            <a:spLocks noGrp="1"/>
          </p:cNvSpPr>
          <p:nvPr>
            <p:ph idx="1"/>
          </p:nvPr>
        </p:nvSpPr>
        <p:spPr>
          <a:xfrm>
            <a:off x="457200" y="1196752"/>
            <a:ext cx="8229600" cy="4929411"/>
          </a:xfrm>
        </p:spPr>
        <p:txBody>
          <a:bodyPr>
            <a:normAutofit/>
          </a:bodyPr>
          <a:lstStyle/>
          <a:p>
            <a:pPr marL="0" indent="0">
              <a:buNone/>
            </a:pPr>
            <a:r>
              <a:rPr lang="en-GB" sz="2000" b="1" dirty="0" smtClean="0"/>
              <a:t>Project </a:t>
            </a:r>
            <a:r>
              <a:rPr lang="en-GB" sz="2000" b="1" dirty="0" smtClean="0"/>
              <a:t>plan </a:t>
            </a:r>
            <a:endParaRPr lang="en-GB" sz="2000" dirty="0" smtClean="0"/>
          </a:p>
          <a:p>
            <a:pPr lvl="0" algn="just">
              <a:lnSpc>
                <a:spcPct val="150000"/>
              </a:lnSpc>
              <a:buFont typeface="Symbol" panose="05050102010706020507" pitchFamily="18" charset="2"/>
              <a:buChar char=""/>
            </a:pPr>
            <a:r>
              <a:rPr lang="en-GB" dirty="0" smtClean="0">
                <a:ea typeface="Calibri" panose="020F0502020204030204" pitchFamily="34" charset="0"/>
                <a:cs typeface="Times New Roman" panose="02020603050405020304" pitchFamily="18" charset="0"/>
              </a:rPr>
              <a:t>D</a:t>
            </a:r>
            <a:r>
              <a:rPr lang="en-GB" dirty="0" smtClean="0">
                <a:ea typeface="Calibri" panose="020F0502020204030204" pitchFamily="34" charset="0"/>
                <a:cs typeface="Times New Roman" panose="02020603050405020304" pitchFamily="18" charset="0"/>
              </a:rPr>
              <a:t>eveloping the </a:t>
            </a:r>
            <a:r>
              <a:rPr lang="en-GB" dirty="0">
                <a:ea typeface="Calibri" panose="020F0502020204030204" pitchFamily="34" charset="0"/>
                <a:cs typeface="Times New Roman" panose="02020603050405020304" pitchFamily="18" charset="0"/>
              </a:rPr>
              <a:t>assessment and </a:t>
            </a:r>
            <a:r>
              <a:rPr lang="en-GB" dirty="0" smtClean="0">
                <a:ea typeface="Calibri" panose="020F0502020204030204" pitchFamily="34" charset="0"/>
                <a:cs typeface="Times New Roman" panose="02020603050405020304" pitchFamily="18" charset="0"/>
              </a:rPr>
              <a:t>mitigation </a:t>
            </a:r>
            <a:r>
              <a:rPr lang="en-GB" dirty="0">
                <a:ea typeface="Calibri" panose="020F0502020204030204" pitchFamily="34" charset="0"/>
                <a:cs typeface="Times New Roman" panose="02020603050405020304" pitchFamily="18" charset="0"/>
              </a:rPr>
              <a:t>of systemic risk in the insurance sector taking an activities-based </a:t>
            </a:r>
            <a:r>
              <a:rPr lang="en-GB" dirty="0" smtClean="0">
                <a:ea typeface="Calibri" panose="020F0502020204030204" pitchFamily="34" charset="0"/>
                <a:cs typeface="Times New Roman" panose="02020603050405020304" pitchFamily="18" charset="0"/>
              </a:rPr>
              <a:t>approach (ABA); </a:t>
            </a:r>
            <a:endParaRPr lang="en-GB"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buFont typeface="Symbol" panose="05050102010706020507" pitchFamily="18" charset="2"/>
              <a:buChar char=""/>
            </a:pPr>
            <a:r>
              <a:rPr lang="en-GB" dirty="0">
                <a:ea typeface="Calibri" panose="020F0502020204030204" pitchFamily="34" charset="0"/>
                <a:cs typeface="Times New Roman" panose="02020603050405020304" pitchFamily="18" charset="0"/>
              </a:rPr>
              <a:t>Addressing cross-sectoral aspects in systemic risk assessment; and</a:t>
            </a:r>
            <a:endParaRPr lang="en-GB"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800"/>
              </a:spcAft>
              <a:buFont typeface="Symbol" panose="05050102010706020507" pitchFamily="18" charset="2"/>
              <a:buChar char=""/>
            </a:pPr>
            <a:r>
              <a:rPr lang="en-GB" dirty="0" smtClean="0">
                <a:ea typeface="Calibri" panose="020F0502020204030204" pitchFamily="34" charset="0"/>
                <a:cs typeface="Times New Roman" panose="02020603050405020304" pitchFamily="18" charset="0"/>
              </a:rPr>
              <a:t>Revising the G-SIIs Assessment Methodology</a:t>
            </a:r>
            <a:r>
              <a:rPr lang="en-GB" dirty="0" smtClean="0">
                <a:ea typeface="Calibri" panose="020F0502020204030204" pitchFamily="34" charset="0"/>
                <a:cs typeface="Times New Roman" panose="02020603050405020304" pitchFamily="18" charset="0"/>
              </a:rPr>
              <a:t>.</a:t>
            </a:r>
          </a:p>
          <a:p>
            <a:pPr lvl="0" algn="just">
              <a:lnSpc>
                <a:spcPct val="107000"/>
              </a:lnSpc>
              <a:spcAft>
                <a:spcPts val="800"/>
              </a:spcAft>
              <a:buFont typeface="Symbol" panose="05050102010706020507" pitchFamily="18" charset="2"/>
              <a:buChar char=""/>
            </a:pP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000" b="1" dirty="0" smtClean="0"/>
              <a:t>Timeline</a:t>
            </a:r>
            <a:endParaRPr lang="en-GB" sz="2000" b="1" dirty="0" smtClean="0"/>
          </a:p>
          <a:p>
            <a:pPr algn="just">
              <a:lnSpc>
                <a:spcPct val="107000"/>
              </a:lnSpc>
              <a:spcAft>
                <a:spcPts val="800"/>
              </a:spcAft>
              <a:buFont typeface="Symbol" panose="05050102010706020507" pitchFamily="18" charset="2"/>
              <a:buChar char=""/>
            </a:pPr>
            <a:r>
              <a:rPr lang="en-GB" dirty="0">
                <a:ea typeface="Calibri" panose="020F0502020204030204" pitchFamily="34" charset="0"/>
                <a:cs typeface="Times New Roman" panose="02020603050405020304" pitchFamily="18" charset="0"/>
              </a:rPr>
              <a:t>Project is to be finalised by end 2019 and implemented in </a:t>
            </a:r>
            <a:r>
              <a:rPr lang="en-GB" dirty="0" smtClean="0">
                <a:ea typeface="Calibri" panose="020F0502020204030204" pitchFamily="34" charset="0"/>
                <a:cs typeface="Times New Roman" panose="02020603050405020304" pitchFamily="18" charset="0"/>
              </a:rPr>
              <a:t>2020</a:t>
            </a:r>
          </a:p>
          <a:p>
            <a:pPr algn="just">
              <a:lnSpc>
                <a:spcPct val="107000"/>
              </a:lnSpc>
              <a:spcAft>
                <a:spcPts val="800"/>
              </a:spcAft>
              <a:buFont typeface="Symbol" panose="05050102010706020507" pitchFamily="18" charset="2"/>
              <a:buChar char=""/>
            </a:pPr>
            <a:r>
              <a:rPr lang="en-GB" dirty="0" smtClean="0">
                <a:ea typeface="Calibri" panose="020F0502020204030204" pitchFamily="34" charset="0"/>
                <a:cs typeface="Times New Roman" panose="02020603050405020304" pitchFamily="18" charset="0"/>
              </a:rPr>
              <a:t>Final consultation expected by end 2018</a:t>
            </a:r>
            <a:endParaRPr lang="en-GB" dirty="0" smtClean="0">
              <a:ea typeface="Calibri" panose="020F0502020204030204" pitchFamily="34" charset="0"/>
              <a:cs typeface="Times New Roman" panose="02020603050405020304" pitchFamily="18" charset="0"/>
            </a:endParaRPr>
          </a:p>
          <a:p>
            <a:pPr algn="just">
              <a:lnSpc>
                <a:spcPct val="107000"/>
              </a:lnSpc>
              <a:spcAft>
                <a:spcPts val="800"/>
              </a:spcAft>
              <a:buFont typeface="Symbol" panose="05050102010706020507" pitchFamily="18" charset="2"/>
              <a:buChar char=""/>
            </a:pPr>
            <a:r>
              <a:rPr lang="en-GB" dirty="0" smtClean="0">
                <a:ea typeface="Calibri" panose="020F0502020204030204" pitchFamily="34" charset="0"/>
                <a:cs typeface="Times New Roman" panose="02020603050405020304" pitchFamily="18" charset="0"/>
              </a:rPr>
              <a:t>Interim consultation on ABA will start soon</a:t>
            </a:r>
            <a:endParaRPr lang="en-GB" dirty="0" smtClean="0">
              <a:ea typeface="Calibri" panose="020F0502020204030204" pitchFamily="34" charset="0"/>
              <a:cs typeface="Times New Roman" panose="02020603050405020304" pitchFamily="18" charset="0"/>
            </a:endParaRPr>
          </a:p>
          <a:p>
            <a:pPr algn="just">
              <a:lnSpc>
                <a:spcPct val="107000"/>
              </a:lnSpc>
              <a:spcAft>
                <a:spcPts val="800"/>
              </a:spcAft>
              <a:buFont typeface="Symbol" panose="05050102010706020507" pitchFamily="18" charset="2"/>
              <a:buChar char=""/>
            </a:pPr>
            <a:endParaRPr lang="en-GB" dirty="0" smtClean="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pPr/>
              <a:t>3</a:t>
            </a:fld>
            <a:endParaRPr lang="en-GB" dirty="0"/>
          </a:p>
        </p:txBody>
      </p:sp>
    </p:spTree>
    <p:extLst>
      <p:ext uri="{BB962C8B-B14F-4D97-AF65-F5344CB8AC3E}">
        <p14:creationId xmlns:p14="http://schemas.microsoft.com/office/powerpoint/2010/main" xmlns="" val="2111440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ABA </a:t>
            </a:r>
            <a:r>
              <a:rPr lang="it-IT" dirty="0" err="1" smtClean="0"/>
              <a:t>concept</a:t>
            </a:r>
            <a:endParaRPr lang="it-IT" dirty="0"/>
          </a:p>
        </p:txBody>
      </p:sp>
      <p:sp>
        <p:nvSpPr>
          <p:cNvPr id="3" name="Segnaposto contenuto 2"/>
          <p:cNvSpPr>
            <a:spLocks noGrp="1"/>
          </p:cNvSpPr>
          <p:nvPr>
            <p:ph idx="1"/>
          </p:nvPr>
        </p:nvSpPr>
        <p:spPr>
          <a:xfrm>
            <a:off x="428596" y="1428736"/>
            <a:ext cx="8229600" cy="4641379"/>
          </a:xfrm>
        </p:spPr>
        <p:txBody>
          <a:bodyPr/>
          <a:lstStyle/>
          <a:p>
            <a:pPr marL="0" indent="0" algn="just">
              <a:lnSpc>
                <a:spcPct val="107000"/>
              </a:lnSpc>
              <a:spcAft>
                <a:spcPts val="800"/>
              </a:spcAft>
              <a:buNone/>
            </a:pPr>
            <a:endParaRPr lang="en-GB" sz="2000" b="1" dirty="0">
              <a:ea typeface="Calibri" panose="020F0502020204030204" pitchFamily="34" charset="0"/>
              <a:cs typeface="Times New Roman" panose="02020603050405020304" pitchFamily="18" charset="0"/>
            </a:endParaRPr>
          </a:p>
          <a:p>
            <a:pPr algn="just">
              <a:lnSpc>
                <a:spcPct val="107000"/>
              </a:lnSpc>
              <a:spcAft>
                <a:spcPts val="800"/>
              </a:spcAft>
              <a:buFont typeface="Symbol" panose="05050102010706020507" pitchFamily="18" charset="2"/>
              <a:buChar char=""/>
            </a:pPr>
            <a:r>
              <a:rPr lang="en-GB" dirty="0">
                <a:ea typeface="Calibri" panose="020F0502020204030204" pitchFamily="34" charset="0"/>
                <a:cs typeface="Times New Roman" panose="02020603050405020304" pitchFamily="18" charset="0"/>
              </a:rPr>
              <a:t>Approach to mitigate systemic risk through broadly applicable policy measures addressing </a:t>
            </a:r>
            <a:r>
              <a:rPr lang="en-GB" dirty="0" smtClean="0">
                <a:ea typeface="Calibri" panose="020F0502020204030204" pitchFamily="34" charset="0"/>
                <a:cs typeface="Times New Roman" panose="02020603050405020304" pitchFamily="18" charset="0"/>
              </a:rPr>
              <a:t>potential </a:t>
            </a:r>
            <a:r>
              <a:rPr lang="en-GB" dirty="0">
                <a:ea typeface="Calibri" panose="020F0502020204030204" pitchFamily="34" charset="0"/>
                <a:cs typeface="Times New Roman" panose="02020603050405020304" pitchFamily="18" charset="0"/>
              </a:rPr>
              <a:t>systemically risky </a:t>
            </a:r>
            <a:r>
              <a:rPr lang="en-GB" dirty="0" smtClean="0">
                <a:ea typeface="Calibri" panose="020F0502020204030204" pitchFamily="34" charset="0"/>
                <a:cs typeface="Times New Roman" panose="02020603050405020304" pitchFamily="18" charset="0"/>
              </a:rPr>
              <a:t>activities across institutions</a:t>
            </a:r>
          </a:p>
          <a:p>
            <a:pPr algn="just">
              <a:lnSpc>
                <a:spcPct val="107000"/>
              </a:lnSpc>
              <a:spcAft>
                <a:spcPts val="800"/>
              </a:spcAft>
              <a:buFont typeface="Symbol" panose="05050102010706020507" pitchFamily="18" charset="2"/>
              <a:buChar char=""/>
            </a:pPr>
            <a:endParaRPr lang="en-GB" dirty="0" smtClean="0">
              <a:ea typeface="Calibri" panose="020F0502020204030204" pitchFamily="34" charset="0"/>
              <a:cs typeface="Times New Roman" panose="02020603050405020304" pitchFamily="18" charset="0"/>
            </a:endParaRPr>
          </a:p>
          <a:p>
            <a:pPr algn="just">
              <a:lnSpc>
                <a:spcPct val="107000"/>
              </a:lnSpc>
              <a:spcAft>
                <a:spcPts val="800"/>
              </a:spcAft>
              <a:buFont typeface="Symbol" panose="05050102010706020507" pitchFamily="18" charset="2"/>
              <a:buChar char=""/>
            </a:pPr>
            <a:r>
              <a:rPr lang="en-GB" dirty="0" smtClean="0">
                <a:ea typeface="Calibri" panose="020F0502020204030204" pitchFamily="34" charset="0"/>
                <a:cs typeface="Times New Roman" panose="02020603050405020304" pitchFamily="18" charset="0"/>
              </a:rPr>
              <a:t>It potentially includes insurance, reinsurance and non-insurance activities</a:t>
            </a:r>
          </a:p>
          <a:p>
            <a:pPr algn="just">
              <a:lnSpc>
                <a:spcPct val="107000"/>
              </a:lnSpc>
              <a:spcAft>
                <a:spcPts val="800"/>
              </a:spcAft>
              <a:buFont typeface="Symbol" panose="05050102010706020507" pitchFamily="18" charset="2"/>
              <a:buChar char=""/>
            </a:pPr>
            <a:endParaRPr lang="en-GB" dirty="0" smtClean="0">
              <a:ea typeface="Calibri" panose="020F0502020204030204" pitchFamily="34" charset="0"/>
              <a:cs typeface="Times New Roman" panose="02020603050405020304" pitchFamily="18" charset="0"/>
            </a:endParaRPr>
          </a:p>
          <a:p>
            <a:pPr algn="just">
              <a:lnSpc>
                <a:spcPct val="107000"/>
              </a:lnSpc>
              <a:spcAft>
                <a:spcPts val="800"/>
              </a:spcAft>
              <a:buFont typeface="Symbol" panose="05050102010706020507" pitchFamily="18" charset="2"/>
              <a:buChar char=""/>
            </a:pPr>
            <a:r>
              <a:rPr lang="en-GB" dirty="0" smtClean="0">
                <a:ea typeface="Calibri" panose="020F0502020204030204" pitchFamily="34" charset="0"/>
                <a:cs typeface="Times New Roman" panose="02020603050405020304" pitchFamily="18" charset="0"/>
              </a:rPr>
              <a:t>The focus is on risk exposures, transmission channels and potential systemic impact (same as EBA, but with a different  approach)</a:t>
            </a:r>
            <a:endParaRPr lang="en-GB" dirty="0">
              <a:ea typeface="Calibri" panose="020F0502020204030204" pitchFamily="34" charset="0"/>
              <a:cs typeface="Times New Roman" panose="02020603050405020304" pitchFamily="18" charset="0"/>
            </a:endParaRPr>
          </a:p>
          <a:p>
            <a:endParaRPr lang="it-IT" dirty="0"/>
          </a:p>
        </p:txBody>
      </p:sp>
      <p:sp>
        <p:nvSpPr>
          <p:cNvPr id="4" name="Segnaposto numero diapositiva 3"/>
          <p:cNvSpPr>
            <a:spLocks noGrp="1"/>
          </p:cNvSpPr>
          <p:nvPr>
            <p:ph type="sldNum" sz="quarter" idx="12"/>
          </p:nvPr>
        </p:nvSpPr>
        <p:spPr/>
        <p:txBody>
          <a:bodyPr/>
          <a:lstStyle/>
          <a:p>
            <a:fld id="{A220C179-9F06-40D0-93EA-8FF612BB075F}"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Comparison ABA and EBA</a:t>
            </a:r>
            <a:endParaRPr lang="en-GB" dirty="0"/>
          </a:p>
        </p:txBody>
      </p:sp>
      <p:sp>
        <p:nvSpPr>
          <p:cNvPr id="3" name="Content Placeholder 2"/>
          <p:cNvSpPr>
            <a:spLocks noGrp="1"/>
          </p:cNvSpPr>
          <p:nvPr>
            <p:ph idx="1"/>
          </p:nvPr>
        </p:nvSpPr>
        <p:spPr>
          <a:xfrm>
            <a:off x="457200" y="924110"/>
            <a:ext cx="8229600" cy="576064"/>
          </a:xfrm>
        </p:spPr>
        <p:txBody>
          <a:bodyPr>
            <a:normAutofit fontScale="92500" lnSpcReduction="10000"/>
          </a:bodyPr>
          <a:lstStyle/>
          <a:p>
            <a:pPr marL="0" indent="0">
              <a:buNone/>
            </a:pPr>
            <a:r>
              <a:rPr lang="en-GB" dirty="0" smtClean="0"/>
              <a:t>The table provides a brief comparison of the different </a:t>
            </a:r>
            <a:r>
              <a:rPr lang="en-GB" dirty="0" smtClean="0"/>
              <a:t>approaches in assessing and mitigatin</a:t>
            </a:r>
            <a:r>
              <a:rPr lang="en-GB" dirty="0" smtClean="0"/>
              <a:t>g </a:t>
            </a:r>
            <a:r>
              <a:rPr lang="en-GB" dirty="0" smtClean="0"/>
              <a:t>systemic risk:</a:t>
            </a:r>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pPr/>
              <a:t>5</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xmlns="" val="3830262297"/>
              </p:ext>
            </p:extLst>
          </p:nvPr>
        </p:nvGraphicFramePr>
        <p:xfrm>
          <a:off x="457200" y="1586566"/>
          <a:ext cx="8229600" cy="4485640"/>
        </p:xfrm>
        <a:graphic>
          <a:graphicData uri="http://schemas.openxmlformats.org/drawingml/2006/table">
            <a:tbl>
              <a:tblPr firstRow="1" bandRow="1">
                <a:tableStyleId>{3B4B98B0-60AC-42C2-AFA5-B58CD77FA1E5}</a:tableStyleId>
              </a:tblPr>
              <a:tblGrid>
                <a:gridCol w="1450504"/>
                <a:gridCol w="3312368"/>
                <a:gridCol w="3466728"/>
              </a:tblGrid>
              <a:tr h="370840">
                <a:tc>
                  <a:txBody>
                    <a:bodyPr/>
                    <a:lstStyle/>
                    <a:p>
                      <a:endParaRPr lang="en-GB" dirty="0"/>
                    </a:p>
                  </a:txBody>
                  <a:tcPr/>
                </a:tc>
                <a:tc>
                  <a:txBody>
                    <a:bodyPr/>
                    <a:lstStyle/>
                    <a:p>
                      <a:r>
                        <a:rPr lang="en-GB" dirty="0" smtClean="0"/>
                        <a:t>Entity</a:t>
                      </a:r>
                      <a:r>
                        <a:rPr lang="en-GB" baseline="0" dirty="0" smtClean="0"/>
                        <a:t>- based Approach</a:t>
                      </a:r>
                      <a:endParaRPr lang="en-GB" dirty="0"/>
                    </a:p>
                  </a:txBody>
                  <a:tcPr/>
                </a:tc>
                <a:tc>
                  <a:txBody>
                    <a:bodyPr/>
                    <a:lstStyle/>
                    <a:p>
                      <a:r>
                        <a:rPr lang="en-GB" dirty="0" smtClean="0"/>
                        <a:t>Activities-based Approach</a:t>
                      </a:r>
                      <a:endParaRPr lang="en-GB" dirty="0"/>
                    </a:p>
                  </a:txBody>
                  <a:tcPr/>
                </a:tc>
              </a:tr>
              <a:tr h="370840">
                <a:tc>
                  <a:txBody>
                    <a:bodyPr/>
                    <a:lstStyle/>
                    <a:p>
                      <a:r>
                        <a:rPr lang="en-GB" sz="1400" dirty="0" smtClean="0"/>
                        <a:t>Type of assessment</a:t>
                      </a:r>
                      <a:endParaRPr lang="en-GB" sz="14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effectLst/>
                        </a:rPr>
                        <a:t>Assessment of impact of failure of single institution. The focal point is the failed institution and the repercussion that failure could have on the financial sector and eventually on the real economy. </a:t>
                      </a:r>
                      <a:endParaRPr lang="en-GB" sz="1400" kern="1200" dirty="0" smtClean="0">
                        <a:solidFill>
                          <a:schemeClr val="lt1"/>
                        </a:solidFill>
                        <a:effectLst/>
                        <a:latin typeface="+mn-lt"/>
                        <a:ea typeface="+mn-ea"/>
                        <a:cs typeface="+mn-cs"/>
                      </a:endParaRPr>
                    </a:p>
                  </a:txBody>
                  <a:tcPr/>
                </a:tc>
                <a:tc>
                  <a:txBody>
                    <a:bodyPr/>
                    <a:lstStyle/>
                    <a:p>
                      <a:r>
                        <a:rPr lang="en-GB" sz="1400" kern="1200" dirty="0" smtClean="0">
                          <a:effectLst/>
                        </a:rPr>
                        <a:t>Includes assessment of impact of many failures, sector-wide distress and synchronised responses. The failure of an institution is not a prerequisite.</a:t>
                      </a:r>
                    </a:p>
                    <a:p>
                      <a:r>
                        <a:rPr lang="en-GB" sz="1400" kern="1200" dirty="0" smtClean="0">
                          <a:effectLst/>
                        </a:rPr>
                        <a:t>The focal point is the activity or exposure that can lead to negative externalities to the financial sector and the real economy, independent of the failure of a single institution.</a:t>
                      </a:r>
                      <a:endParaRPr lang="en-GB" sz="1400" kern="1200" dirty="0" smtClean="0">
                        <a:solidFill>
                          <a:schemeClr val="lt1"/>
                        </a:solidFill>
                        <a:effectLst/>
                        <a:latin typeface="+mn-lt"/>
                        <a:ea typeface="+mn-ea"/>
                        <a:cs typeface="+mn-cs"/>
                      </a:endParaRPr>
                    </a:p>
                  </a:txBody>
                  <a:tcPr/>
                </a:tc>
              </a:tr>
              <a:tr h="370840">
                <a:tc>
                  <a:txBody>
                    <a:bodyPr/>
                    <a:lstStyle/>
                    <a:p>
                      <a:r>
                        <a:rPr lang="en-GB" sz="1400" dirty="0" smtClean="0"/>
                        <a:t>Type of impact</a:t>
                      </a:r>
                      <a:endParaRPr lang="en-GB" sz="1400" b="1" dirty="0"/>
                    </a:p>
                  </a:txBody>
                  <a:tcPr anchor="ctr"/>
                </a:tc>
                <a:tc>
                  <a:txBody>
                    <a:bodyPr/>
                    <a:lstStyle/>
                    <a:p>
                      <a:r>
                        <a:rPr lang="en-GB" sz="1400" kern="1200" dirty="0" smtClean="0">
                          <a:effectLst/>
                        </a:rPr>
                        <a:t>The failure of an institution causes shocks to propagate to </a:t>
                      </a:r>
                      <a:r>
                        <a:rPr lang="en-GB" sz="1400" kern="1200" dirty="0" smtClean="0">
                          <a:effectLst/>
                        </a:rPr>
                        <a:t>broader financial</a:t>
                      </a:r>
                      <a:r>
                        <a:rPr lang="en-GB" sz="1400" kern="1200" baseline="0" dirty="0" smtClean="0">
                          <a:effectLst/>
                        </a:rPr>
                        <a:t> system</a:t>
                      </a:r>
                      <a:r>
                        <a:rPr lang="en-GB" sz="1400" kern="1200" dirty="0" smtClean="0">
                          <a:effectLst/>
                        </a:rPr>
                        <a:t>.</a:t>
                      </a:r>
                      <a:endParaRPr lang="en-GB" sz="1400" dirty="0"/>
                    </a:p>
                  </a:txBody>
                  <a:tcPr/>
                </a:tc>
                <a:tc>
                  <a:txBody>
                    <a:bodyPr/>
                    <a:lstStyle/>
                    <a:p>
                      <a:r>
                        <a:rPr lang="en-GB" sz="1400" kern="1200" dirty="0" smtClean="0">
                          <a:effectLst/>
                        </a:rPr>
                        <a:t>Common exposure causes correlated actions </a:t>
                      </a:r>
                      <a:r>
                        <a:rPr lang="en-GB" sz="1400" kern="1200" dirty="0" smtClean="0">
                          <a:effectLst/>
                        </a:rPr>
                        <a:t>that</a:t>
                      </a:r>
                      <a:r>
                        <a:rPr lang="en-GB" sz="1400" kern="1200" baseline="0" dirty="0" smtClean="0">
                          <a:effectLst/>
                        </a:rPr>
                        <a:t> creates externalities</a:t>
                      </a:r>
                      <a:endParaRPr lang="en-GB" sz="1400" dirty="0"/>
                    </a:p>
                  </a:txBody>
                  <a:tcPr/>
                </a:tc>
              </a:tr>
              <a:tr h="370840">
                <a:tc>
                  <a:txBody>
                    <a:bodyPr/>
                    <a:lstStyle/>
                    <a:p>
                      <a:r>
                        <a:rPr lang="en-GB" sz="1400" dirty="0" smtClean="0"/>
                        <a:t>Scope of application of policy measures</a:t>
                      </a:r>
                      <a:endParaRPr lang="en-GB" sz="1400" b="1" dirty="0"/>
                    </a:p>
                  </a:txBody>
                  <a:tcPr anchor="ctr"/>
                </a:tc>
                <a:tc>
                  <a:txBody>
                    <a:bodyPr/>
                    <a:lstStyle/>
                    <a:p>
                      <a:r>
                        <a:rPr lang="en-GB" sz="1400" kern="1200" dirty="0" smtClean="0">
                          <a:effectLst/>
                        </a:rPr>
                        <a:t>Additional policies specifically apply to companies that are identified as systemic. </a:t>
                      </a:r>
                      <a:endParaRPr lang="en-GB" sz="1400" dirty="0"/>
                    </a:p>
                  </a:txBody>
                  <a:tcPr/>
                </a:tc>
                <a:tc>
                  <a:txBody>
                    <a:bodyPr/>
                    <a:lstStyle/>
                    <a:p>
                      <a:r>
                        <a:rPr lang="en-GB" sz="1400" kern="1200" dirty="0" smtClean="0">
                          <a:effectLst/>
                        </a:rPr>
                        <a:t>In principle, any policies related to mitigate systemic risk stemming from a particular activity, are independent of the institution undertaking the respective activity. Restrictions may apply, for instance due to proportionality and de </a:t>
                      </a:r>
                      <a:r>
                        <a:rPr lang="en-GB" sz="1400" kern="1200" dirty="0" err="1" smtClean="0">
                          <a:effectLst/>
                        </a:rPr>
                        <a:t>minimis</a:t>
                      </a:r>
                      <a:r>
                        <a:rPr lang="en-GB" sz="1400" kern="1200" dirty="0" smtClean="0">
                          <a:effectLst/>
                        </a:rPr>
                        <a:t> considerations. </a:t>
                      </a:r>
                      <a:endParaRPr lang="en-GB" sz="1400" dirty="0"/>
                    </a:p>
                  </a:txBody>
                  <a:tcPr/>
                </a:tc>
              </a:tr>
            </a:tbl>
          </a:graphicData>
        </a:graphic>
      </p:graphicFrame>
    </p:spTree>
    <p:extLst>
      <p:ext uri="{BB962C8B-B14F-4D97-AF65-F5344CB8AC3E}">
        <p14:creationId xmlns:p14="http://schemas.microsoft.com/office/powerpoint/2010/main" xmlns="" val="2784766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Conceptual approach to develop ABA Policy Measures</a:t>
            </a:r>
            <a:endParaRPr lang="en-GB" sz="2400" dirty="0"/>
          </a:p>
        </p:txBody>
      </p:sp>
      <p:sp>
        <p:nvSpPr>
          <p:cNvPr id="3" name="Content Placeholder 2"/>
          <p:cNvSpPr>
            <a:spLocks noGrp="1"/>
          </p:cNvSpPr>
          <p:nvPr>
            <p:ph idx="1"/>
          </p:nvPr>
        </p:nvSpPr>
        <p:spPr>
          <a:xfrm>
            <a:off x="457200" y="1073637"/>
            <a:ext cx="8229600" cy="4641379"/>
          </a:xfrm>
        </p:spPr>
        <p:txBody>
          <a:bodyPr>
            <a:normAutofit lnSpcReduction="10000"/>
          </a:bodyPr>
          <a:lstStyle/>
          <a:p>
            <a:pPr marL="0" indent="0">
              <a:buNone/>
            </a:pPr>
            <a:r>
              <a:rPr lang="en-GB" sz="2400" b="1" dirty="0" smtClean="0"/>
              <a:t>4-step process</a:t>
            </a:r>
            <a:endParaRPr lang="en-GB" sz="2400" b="1" dirty="0" smtClean="0"/>
          </a:p>
          <a:p>
            <a:pPr marL="0" indent="0" algn="just">
              <a:lnSpc>
                <a:spcPct val="120000"/>
              </a:lnSpc>
              <a:buNone/>
            </a:pPr>
            <a:endParaRPr lang="en-GB" sz="2400" b="1" dirty="0" smtClean="0"/>
          </a:p>
          <a:p>
            <a:pPr algn="just">
              <a:lnSpc>
                <a:spcPct val="120000"/>
              </a:lnSpc>
              <a:buFont typeface="Arial" panose="020B0604020202020204" pitchFamily="34" charset="0"/>
              <a:buChar char="•"/>
            </a:pPr>
            <a:r>
              <a:rPr lang="en-GB" b="1" dirty="0" smtClean="0"/>
              <a:t>Step 1</a:t>
            </a:r>
            <a:r>
              <a:rPr lang="en-GB" dirty="0" smtClean="0"/>
              <a:t>: I</a:t>
            </a:r>
            <a:r>
              <a:rPr lang="en-GB" dirty="0" smtClean="0">
                <a:ea typeface="Calibri" panose="020F0502020204030204" pitchFamily="34" charset="0"/>
              </a:rPr>
              <a:t>dentification </a:t>
            </a:r>
            <a:r>
              <a:rPr lang="en-GB" dirty="0">
                <a:ea typeface="Calibri" panose="020F0502020204030204" pitchFamily="34" charset="0"/>
              </a:rPr>
              <a:t>of activities that insurers engage in that could potentially threaten global financial </a:t>
            </a:r>
            <a:r>
              <a:rPr lang="en-GB" dirty="0" smtClean="0">
                <a:ea typeface="Calibri" panose="020F0502020204030204" pitchFamily="34" charset="0"/>
              </a:rPr>
              <a:t>stability</a:t>
            </a:r>
          </a:p>
          <a:p>
            <a:pPr algn="just">
              <a:lnSpc>
                <a:spcPct val="120000"/>
              </a:lnSpc>
              <a:buFont typeface="Arial" panose="020B0604020202020204" pitchFamily="34" charset="0"/>
              <a:buChar char="•"/>
            </a:pPr>
            <a:r>
              <a:rPr lang="en-GB" b="1" dirty="0" smtClean="0"/>
              <a:t>Step 2</a:t>
            </a:r>
            <a:r>
              <a:rPr lang="en-GB" dirty="0" smtClean="0"/>
              <a:t>: Evaluation </a:t>
            </a:r>
            <a:r>
              <a:rPr lang="en-GB" dirty="0"/>
              <a:t>of the existing IAIS policy measures that may help mitigate the potential systemic risk stemming from the identified </a:t>
            </a:r>
            <a:r>
              <a:rPr lang="en-GB" dirty="0" smtClean="0"/>
              <a:t>activities</a:t>
            </a:r>
          </a:p>
          <a:p>
            <a:pPr algn="just">
              <a:lnSpc>
                <a:spcPct val="120000"/>
              </a:lnSpc>
              <a:buFont typeface="Arial" panose="020B0604020202020204" pitchFamily="34" charset="0"/>
              <a:buChar char="•"/>
            </a:pPr>
            <a:r>
              <a:rPr lang="en-GB" b="1" dirty="0" smtClean="0"/>
              <a:t>Step 3</a:t>
            </a:r>
            <a:r>
              <a:rPr lang="en-GB" dirty="0" smtClean="0"/>
              <a:t>: - builds </a:t>
            </a:r>
            <a:r>
              <a:rPr lang="en-GB" dirty="0"/>
              <a:t>on the prior two steps. Its purpose is to identify risks associated with an activity that are not sufficiently mitigated by any existing policy measure. This involves a gap analysis, which looks to determine whether there are any insufficiencies in the relevant supervisory tools. </a:t>
            </a:r>
            <a:endParaRPr lang="en-GB" dirty="0" smtClean="0"/>
          </a:p>
          <a:p>
            <a:pPr algn="just">
              <a:lnSpc>
                <a:spcPct val="120000"/>
              </a:lnSpc>
              <a:buFont typeface="Arial" panose="020B0604020202020204" pitchFamily="34" charset="0"/>
              <a:buChar char="•"/>
            </a:pPr>
            <a:r>
              <a:rPr lang="en-GB" b="1" dirty="0" smtClean="0"/>
              <a:t>Step 4</a:t>
            </a:r>
            <a:r>
              <a:rPr lang="en-GB" dirty="0" smtClean="0"/>
              <a:t>: subject to findings in previous steps, development of new </a:t>
            </a:r>
            <a:r>
              <a:rPr lang="en-GB" dirty="0"/>
              <a:t>or </a:t>
            </a:r>
            <a:r>
              <a:rPr lang="en-GB" dirty="0" smtClean="0"/>
              <a:t>enhancement  of existing </a:t>
            </a:r>
            <a:r>
              <a:rPr lang="en-GB" dirty="0"/>
              <a:t>policy </a:t>
            </a:r>
            <a:r>
              <a:rPr lang="en-GB" dirty="0" smtClean="0"/>
              <a:t>measures to </a:t>
            </a:r>
            <a:r>
              <a:rPr lang="en-GB" dirty="0"/>
              <a:t>address any residual systemic risk. </a:t>
            </a:r>
            <a:r>
              <a:rPr lang="en-GB" dirty="0" smtClean="0"/>
              <a:t>It also covers </a:t>
            </a:r>
            <a:r>
              <a:rPr lang="en-GB" dirty="0" smtClean="0"/>
              <a:t>scope of application </a:t>
            </a:r>
            <a:r>
              <a:rPr lang="en-GB" dirty="0" smtClean="0"/>
              <a:t>and </a:t>
            </a:r>
            <a:r>
              <a:rPr lang="en-GB" dirty="0" smtClean="0"/>
              <a:t>proportionality </a:t>
            </a:r>
            <a:r>
              <a:rPr lang="en-GB" dirty="0" smtClean="0"/>
              <a:t>considerations</a:t>
            </a:r>
            <a:r>
              <a:rPr lang="en-GB" dirty="0" smtClean="0"/>
              <a:t>.</a:t>
            </a:r>
          </a:p>
          <a:p>
            <a:pPr algn="just">
              <a:lnSpc>
                <a:spcPct val="120000"/>
              </a:lnSpc>
              <a:buFont typeface="Arial" panose="020B0604020202020204" pitchFamily="34" charset="0"/>
              <a:buChar char="•"/>
            </a:pPr>
            <a:endParaRPr lang="en-GB" dirty="0" smtClean="0"/>
          </a:p>
          <a:p>
            <a:pPr>
              <a:buFont typeface="Arial" panose="020B0604020202020204" pitchFamily="34" charset="0"/>
              <a:buChar char="•"/>
            </a:pPr>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pPr/>
              <a:t>6</a:t>
            </a:fld>
            <a:endParaRPr lang="en-GB" dirty="0"/>
          </a:p>
        </p:txBody>
      </p:sp>
    </p:spTree>
    <p:extLst>
      <p:ext uri="{BB962C8B-B14F-4D97-AF65-F5344CB8AC3E}">
        <p14:creationId xmlns:p14="http://schemas.microsoft.com/office/powerpoint/2010/main" xmlns="" val="2471796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578</Words>
  <Application>Microsoft Office PowerPoint</Application>
  <PresentationFormat>Presentazione su schermo (4:3)</PresentationFormat>
  <Paragraphs>66</Paragraphs>
  <Slides>6</Slides>
  <Notes>1</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Office Theme</vt:lpstr>
      <vt:lpstr> IAIS Major Projects Update  Systemic Risk Assessment Task Force</vt:lpstr>
      <vt:lpstr>Work done to date</vt:lpstr>
      <vt:lpstr>Current project</vt:lpstr>
      <vt:lpstr>ABA concept</vt:lpstr>
      <vt:lpstr>Comparison ABA and EBA</vt:lpstr>
      <vt:lpstr>Conceptual approach to develop ABA Policy Measures</vt:lpstr>
    </vt:vector>
  </TitlesOfParts>
  <Company>Bank for International Settlements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Hogge, Stephen</dc:creator>
  <cp:lastModifiedBy>Alessandra vannozzi</cp:lastModifiedBy>
  <cp:revision>190</cp:revision>
  <cp:lastPrinted>2014-03-07T11:59:25Z</cp:lastPrinted>
  <dcterms:created xsi:type="dcterms:W3CDTF">2013-10-24T09:50:26Z</dcterms:created>
  <dcterms:modified xsi:type="dcterms:W3CDTF">2017-11-02T03:06:51Z</dcterms:modified>
</cp:coreProperties>
</file>